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wav" ContentType="audio/x-wav"/>
  <Default Extension="png" ContentType="image/png"/>
  <Default Extension="jpeg" ContentType="image/jpeg"/>
  <Default Extension="JPG" ContentType="image/.jp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fonts/font1.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fonts/font7.fntdata" ContentType="application/x-fontdata"/>
  <Override PartName="/ppt/fonts/font8.fntdata" ContentType="application/x-fontdata"/>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4"/>
  </p:notesMasterIdLst>
  <p:sldIdLst>
    <p:sldId id="409" r:id="rId3"/>
    <p:sldId id="412" r:id="rId5"/>
  </p:sldIdLst>
  <p:sldSz cx="15119985" cy="10691495"/>
  <p:notesSz cx="9144000" cy="6858000"/>
  <p:embeddedFontLst>
    <p:embeddedFont>
      <p:font typeface="微软雅黑" panose="020B0503020204020204" pitchFamily="34" charset="-122"/>
      <p:regular r:id="rId9"/>
    </p:embeddedFont>
    <p:embeddedFont>
      <p:font typeface="方正粗黑宋简体" panose="02000000000000000000" charset="-122"/>
      <p:regular r:id="rId10"/>
    </p:embeddedFont>
    <p:embeddedFont>
      <p:font typeface="迷你简蝶语" panose="02010604000101010101" charset="-122"/>
      <p:regular r:id="rId11"/>
    </p:embeddedFont>
    <p:embeddedFont>
      <p:font typeface="楷体" panose="02010609060101010101" charset="-122"/>
      <p:regular r:id="rId12"/>
    </p:embeddedFont>
    <p:embeddedFont>
      <p:font typeface="Calibri" panose="020F0502020204030204" charset="0"/>
      <p:regular r:id="rId13"/>
      <p:bold r:id="rId14"/>
      <p:italic r:id="rId15"/>
      <p:boldItalic r:id="rId16"/>
    </p:embeddedFont>
  </p:embeddedFontLst>
  <p:custDataLst>
    <p:tags r:id="rId1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6FC4"/>
    <a:srgbClr val="E8F7FF"/>
    <a:srgbClr val="287FC3"/>
    <a:srgbClr val="2F318B"/>
    <a:srgbClr val="D0A13F"/>
    <a:srgbClr val="1D2087"/>
    <a:srgbClr val="FEF5E8"/>
    <a:srgbClr val="FFF000"/>
    <a:srgbClr val="FEF4D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p:cViewPr varScale="1">
        <p:scale>
          <a:sx n="99" d="100"/>
          <a:sy n="99" d="100"/>
        </p:scale>
        <p:origin x="84" y="582"/>
      </p:cViewPr>
      <p:guideLst>
        <p:guide orient="horz" pos="3358"/>
        <p:guide pos="4742"/>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0" cy="72000"/>
</p:viewPr>
</file>

<file path=ppt/_rels/presentation.xml.rels><?xml version="1.0" encoding="UTF-8" standalone="yes"?>
<Relationships xmlns="http://schemas.openxmlformats.org/package/2006/relationships"><Relationship Id="rId9" Type="http://schemas.openxmlformats.org/officeDocument/2006/relationships/font" Target="fonts/font1.fntdata"/><Relationship Id="rId8" Type="http://schemas.openxmlformats.org/officeDocument/2006/relationships/tableStyles" Target="tableStyles.xml"/><Relationship Id="rId7" Type="http://schemas.openxmlformats.org/officeDocument/2006/relationships/viewProps" Target="viewProps.xml"/><Relationship Id="rId6" Type="http://schemas.openxmlformats.org/officeDocument/2006/relationships/presProps" Target="presProps.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 Type="http://schemas.openxmlformats.org/officeDocument/2006/relationships/theme" Target="theme/theme1.xml"/><Relationship Id="rId17" Type="http://schemas.openxmlformats.org/officeDocument/2006/relationships/tags" Target="tags/tag65.xml"/><Relationship Id="rId16" Type="http://schemas.openxmlformats.org/officeDocument/2006/relationships/font" Target="fonts/font8.fntdata"/><Relationship Id="rId15" Type="http://schemas.openxmlformats.org/officeDocument/2006/relationships/font" Target="fonts/font7.fntdata"/><Relationship Id="rId14" Type="http://schemas.openxmlformats.org/officeDocument/2006/relationships/font" Target="fonts/font6.fntdata"/><Relationship Id="rId13" Type="http://schemas.openxmlformats.org/officeDocument/2006/relationships/font" Target="fonts/font5.fntdata"/><Relationship Id="rId12" Type="http://schemas.openxmlformats.org/officeDocument/2006/relationships/font" Target="fonts/font4.fntdata"/><Relationship Id="rId11" Type="http://schemas.openxmlformats.org/officeDocument/2006/relationships/font" Target="fonts/font3.fntdata"/><Relationship Id="rId10" Type="http://schemas.openxmlformats.org/officeDocument/2006/relationships/font" Target="fonts/font2.fntdata"/><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5179484" y="0"/>
            <a:ext cx="3962400" cy="344091"/>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2514600" y="857250"/>
            <a:ext cx="4114800" cy="23145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914400" y="3300413"/>
            <a:ext cx="7315200" cy="2700338"/>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1486771" y="1425667"/>
            <a:ext cx="12153129" cy="4007585"/>
          </a:xfrm>
        </p:spPr>
        <p:txBody>
          <a:bodyPr lIns="90000" tIns="46800" rIns="90000" bIns="46800" anchor="b" anchorCtr="0">
            <a:normAutofit/>
          </a:bodyPr>
          <a:lstStyle>
            <a:lvl1pPr algn="ctr">
              <a:defRPr sz="9355"/>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1486771" y="5551122"/>
            <a:ext cx="12153129" cy="2295661"/>
          </a:xfrm>
        </p:spPr>
        <p:txBody>
          <a:bodyPr lIns="90000" tIns="46800" rIns="90000" bIns="46800">
            <a:normAutofit/>
          </a:bodyPr>
          <a:lstStyle>
            <a:lvl1pPr marL="0" indent="0" algn="ctr">
              <a:lnSpc>
                <a:spcPct val="110000"/>
              </a:lnSpc>
              <a:buNone/>
              <a:defRPr sz="3740" spc="200">
                <a:uFillTx/>
              </a:defRPr>
            </a:lvl1pPr>
            <a:lvl2pPr marL="713105" indent="0" algn="ctr">
              <a:buNone/>
              <a:defRPr sz="3120"/>
            </a:lvl2pPr>
            <a:lvl3pPr marL="1425575" indent="0" algn="ctr">
              <a:buNone/>
              <a:defRPr sz="2805"/>
            </a:lvl3pPr>
            <a:lvl4pPr marL="2139315" indent="0" algn="ctr">
              <a:buNone/>
              <a:defRPr sz="2495"/>
            </a:lvl4pPr>
            <a:lvl5pPr marL="2851150" indent="0" algn="ctr">
              <a:buNone/>
              <a:defRPr sz="2495"/>
            </a:lvl5pPr>
            <a:lvl6pPr marL="3564890" indent="0" algn="ctr">
              <a:buNone/>
              <a:defRPr sz="2495"/>
            </a:lvl6pPr>
            <a:lvl7pPr marL="4276725" indent="0" algn="ctr">
              <a:buNone/>
              <a:defRPr sz="2495"/>
            </a:lvl7pPr>
            <a:lvl8pPr marL="4990465" indent="0" algn="ctr">
              <a:buNone/>
              <a:defRPr sz="2495"/>
            </a:lvl8pPr>
            <a:lvl9pPr marL="5702300" indent="0" algn="ctr">
              <a:buNone/>
              <a:defRPr sz="2495"/>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754548" y="948574"/>
            <a:ext cx="13604182" cy="1100121"/>
          </a:xfrm>
        </p:spPr>
        <p:txBody>
          <a:bodyPr vert="horz" lIns="90000" tIns="46800" rIns="90000" bIns="46800" rtlCol="0" anchor="ctr" anchorCtr="0">
            <a:normAutofit/>
          </a:body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754548" y="2323726"/>
            <a:ext cx="13604182" cy="7420206"/>
          </a:xfrm>
        </p:spPr>
        <p:txBody>
          <a:bodyPr vert="horz" lIns="90000" tIns="46800" rIns="90000" bIns="46800" rtlCol="0">
            <a:normAutofit/>
          </a:body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2469023" y="6000151"/>
            <a:ext cx="9634994" cy="1195540"/>
          </a:xfrm>
        </p:spPr>
        <p:txBody>
          <a:bodyPr lIns="90000" tIns="46800" rIns="90000" bIns="46800" anchor="b" anchorCtr="0">
            <a:normAutofit/>
          </a:bodyPr>
          <a:lstStyle>
            <a:lvl1pPr>
              <a:defRPr sz="6860"/>
            </a:lvl1pPr>
          </a:lstStyle>
          <a:p>
            <a:r>
              <a:rPr lang="zh-CN" altLang="en-US" dirty="0"/>
              <a:t>单击此处编辑标题</a:t>
            </a:r>
            <a:endParaRPr lang="zh-CN" altLang="en-US" dirty="0"/>
          </a:p>
        </p:txBody>
      </p:sp>
      <p:sp>
        <p:nvSpPr>
          <p:cNvPr id="3" name="文本占位符 2"/>
          <p:cNvSpPr>
            <a:spLocks noGrp="1"/>
          </p:cNvSpPr>
          <p:nvPr>
            <p:ph type="body" idx="1" hasCustomPrompt="1"/>
            <p:custDataLst>
              <p:tags r:id="rId3"/>
            </p:custDataLst>
          </p:nvPr>
        </p:nvSpPr>
        <p:spPr>
          <a:xfrm>
            <a:off x="2469023" y="7195691"/>
            <a:ext cx="9634994" cy="1352700"/>
          </a:xfrm>
        </p:spPr>
        <p:txBody>
          <a:bodyPr lIns="90000" tIns="46800" rIns="90000" bIns="46800">
            <a:normAutofit/>
          </a:bodyPr>
          <a:lstStyle>
            <a:lvl1pPr marL="0" indent="0">
              <a:buNone/>
              <a:defRPr sz="2805">
                <a:solidFill>
                  <a:schemeClr val="tx1">
                    <a:lumMod val="65000"/>
                    <a:lumOff val="35000"/>
                  </a:schemeClr>
                </a:solidFill>
              </a:defRPr>
            </a:lvl1pPr>
            <a:lvl2pPr marL="713105" indent="0">
              <a:buNone/>
              <a:defRPr sz="2495">
                <a:solidFill>
                  <a:schemeClr val="tx1">
                    <a:tint val="75000"/>
                  </a:schemeClr>
                </a:solidFill>
              </a:defRPr>
            </a:lvl2pPr>
            <a:lvl3pPr marL="1425575" indent="0">
              <a:buNone/>
              <a:defRPr sz="2495">
                <a:solidFill>
                  <a:schemeClr val="tx1">
                    <a:tint val="75000"/>
                  </a:schemeClr>
                </a:solidFill>
              </a:defRPr>
            </a:lvl3pPr>
            <a:lvl4pPr marL="2139315" indent="0">
              <a:buNone/>
              <a:defRPr sz="2495">
                <a:solidFill>
                  <a:schemeClr val="tx1">
                    <a:tint val="75000"/>
                  </a:schemeClr>
                </a:solidFill>
              </a:defRPr>
            </a:lvl4pPr>
            <a:lvl5pPr marL="2851150" indent="0">
              <a:buNone/>
              <a:defRPr sz="2495">
                <a:solidFill>
                  <a:schemeClr val="tx1">
                    <a:tint val="75000"/>
                  </a:schemeClr>
                </a:solidFill>
              </a:defRPr>
            </a:lvl5pPr>
            <a:lvl6pPr marL="3564890" indent="0">
              <a:buNone/>
              <a:defRPr sz="2495">
                <a:solidFill>
                  <a:schemeClr val="tx1">
                    <a:tint val="75000"/>
                  </a:schemeClr>
                </a:solidFill>
              </a:defRPr>
            </a:lvl6pPr>
            <a:lvl7pPr marL="4276725" indent="0">
              <a:buNone/>
              <a:defRPr sz="2495">
                <a:solidFill>
                  <a:schemeClr val="tx1">
                    <a:tint val="75000"/>
                  </a:schemeClr>
                </a:solidFill>
              </a:defRPr>
            </a:lvl7pPr>
            <a:lvl8pPr marL="4990465" indent="0">
              <a:buNone/>
              <a:defRPr sz="2495">
                <a:solidFill>
                  <a:schemeClr val="tx1">
                    <a:tint val="75000"/>
                  </a:schemeClr>
                </a:solidFill>
              </a:defRPr>
            </a:lvl8pPr>
            <a:lvl9pPr marL="5702300" indent="0">
              <a:buNone/>
              <a:defRPr sz="2495">
                <a:solidFill>
                  <a:schemeClr val="tx1">
                    <a:tint val="75000"/>
                  </a:schemeClr>
                </a:solidFill>
              </a:defRPr>
            </a:lvl9pPr>
          </a:lstStyle>
          <a:p>
            <a:pPr lvl="0"/>
            <a:r>
              <a:rPr lang="zh-CN" altLang="en-US" dirty="0"/>
              <a:t>单击此处编辑文本</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754548" y="948574"/>
            <a:ext cx="13604182" cy="1100121"/>
          </a:xfrm>
        </p:spPr>
        <p:txBody>
          <a:bodyPr vert="horz" lIns="90000" tIns="46800" rIns="90000" bIns="46800" rtlCol="0" anchor="ctr" anchorCtr="0">
            <a:normAutofit/>
          </a:body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754548" y="2340564"/>
            <a:ext cx="6420353" cy="7403367"/>
          </a:xfrm>
        </p:spPr>
        <p:txBody>
          <a:bodyPr vert="horz" lIns="90000" tIns="46800" rIns="90000" bIns="46800" rtlCol="0">
            <a:normAutofit/>
          </a:body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7951772" y="2340564"/>
            <a:ext cx="6420353" cy="7403367"/>
          </a:xfrm>
        </p:spPr>
        <p:txBody>
          <a:bodyPr lIns="90000" tIns="46800" rIns="90000" bIns="4680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754548" y="948574"/>
            <a:ext cx="13604182" cy="1100121"/>
          </a:xfrm>
        </p:spPr>
        <p:txBody>
          <a:bodyPr vert="horz" lIns="90000" tIns="46800" rIns="90000" bIns="46800" rtlCol="0" anchor="ctr" anchorCtr="0">
            <a:normAutofit/>
          </a:body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754548" y="2228307"/>
            <a:ext cx="6625732" cy="594964"/>
          </a:xfrm>
        </p:spPr>
        <p:txBody>
          <a:bodyPr lIns="101600" tIns="38100" rIns="76200" bIns="38100" anchor="t" anchorCtr="0">
            <a:normAutofit/>
          </a:bodyPr>
          <a:lstStyle>
            <a:lvl1pPr marL="0" indent="0">
              <a:lnSpc>
                <a:spcPct val="100000"/>
              </a:lnSpc>
              <a:buNone/>
              <a:defRPr sz="3120" b="1" spc="200">
                <a:solidFill>
                  <a:schemeClr val="tx1">
                    <a:lumMod val="75000"/>
                    <a:lumOff val="25000"/>
                  </a:schemeClr>
                </a:solidFill>
              </a:defRPr>
            </a:lvl1pPr>
            <a:lvl2pPr marL="713105" indent="0">
              <a:buNone/>
              <a:defRPr sz="3120" b="1"/>
            </a:lvl2pPr>
            <a:lvl3pPr marL="1425575" indent="0">
              <a:buNone/>
              <a:defRPr sz="2805" b="1"/>
            </a:lvl3pPr>
            <a:lvl4pPr marL="2139315" indent="0">
              <a:buNone/>
              <a:defRPr sz="2495" b="1"/>
            </a:lvl4pPr>
            <a:lvl5pPr marL="2851150" indent="0">
              <a:buNone/>
              <a:defRPr sz="2495" b="1"/>
            </a:lvl5pPr>
            <a:lvl6pPr marL="3564890" indent="0">
              <a:buNone/>
              <a:defRPr sz="2495" b="1"/>
            </a:lvl6pPr>
            <a:lvl7pPr marL="4276725" indent="0">
              <a:buNone/>
              <a:defRPr sz="2495" b="1"/>
            </a:lvl7pPr>
            <a:lvl8pPr marL="4990465" indent="0">
              <a:buNone/>
              <a:defRPr sz="2495" b="1"/>
            </a:lvl8pPr>
            <a:lvl9pPr marL="5702300" indent="0">
              <a:buNone/>
              <a:defRPr sz="2495"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754548" y="2890625"/>
            <a:ext cx="6625732" cy="6853307"/>
          </a:xfrm>
        </p:spPr>
        <p:txBody>
          <a:bodyPr vert="horz" lIns="101600" tIns="0" rIns="82550" bIns="0" rtlCol="0">
            <a:normAutofit/>
          </a:body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7733680" y="2216659"/>
            <a:ext cx="6625732" cy="594964"/>
          </a:xfrm>
        </p:spPr>
        <p:txBody>
          <a:bodyPr vert="horz" lIns="101600" tIns="38100" rIns="76200" bIns="38100" rtlCol="0" anchor="t" anchorCtr="0">
            <a:normAutofit/>
          </a:bodyPr>
          <a:lstStyle>
            <a:lvl1pPr marL="0" indent="0">
              <a:lnSpc>
                <a:spcPct val="100000"/>
              </a:lnSpc>
              <a:buNone/>
              <a:defRPr sz="3120" b="1" spc="200">
                <a:solidFill>
                  <a:schemeClr val="tx1">
                    <a:lumMod val="75000"/>
                    <a:lumOff val="25000"/>
                  </a:schemeClr>
                </a:solidFill>
              </a:defRPr>
            </a:lvl1pPr>
            <a:lvl2pPr marL="713105" indent="0">
              <a:buNone/>
              <a:defRPr sz="3120" b="1"/>
            </a:lvl2pPr>
            <a:lvl3pPr marL="1425575" indent="0">
              <a:buNone/>
              <a:defRPr sz="2805" b="1"/>
            </a:lvl3pPr>
            <a:lvl4pPr marL="2139315" indent="0">
              <a:buNone/>
              <a:defRPr sz="2495" b="1"/>
            </a:lvl4pPr>
            <a:lvl5pPr marL="2851150" indent="0">
              <a:buNone/>
              <a:defRPr sz="2495" b="1"/>
            </a:lvl5pPr>
            <a:lvl6pPr marL="3564890" indent="0">
              <a:buNone/>
              <a:defRPr sz="2495" b="1"/>
            </a:lvl6pPr>
            <a:lvl7pPr marL="4276725" indent="0">
              <a:buNone/>
              <a:defRPr sz="2495" b="1"/>
            </a:lvl7pPr>
            <a:lvl8pPr marL="4990465" indent="0">
              <a:buNone/>
              <a:defRPr sz="2495" b="1"/>
            </a:lvl8pPr>
            <a:lvl9pPr marL="5702300" indent="0">
              <a:buNone/>
              <a:defRPr sz="2495"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7733680" y="2890625"/>
            <a:ext cx="6625732" cy="6853307"/>
          </a:xfrm>
        </p:spPr>
        <p:txBody>
          <a:bodyPr vert="horz" lIns="101600" tIns="0" rIns="82550" bIns="0" rtlCol="0">
            <a:normAutofit/>
          </a:body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754548" y="948574"/>
            <a:ext cx="13604182" cy="1100121"/>
          </a:xfrm>
        </p:spPr>
        <p:txBody>
          <a:bodyPr vert="horz" lIns="90000" tIns="46800" rIns="90000" bIns="46800" rtlCol="0" anchor="ctr" anchorCtr="0">
            <a:normAutofit/>
          </a:body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754461" y="2424625"/>
            <a:ext cx="6490096" cy="7184770"/>
          </a:xfrm>
        </p:spPr>
        <p:txBody>
          <a:bodyPr vert="horz" lIns="90000" tIns="46800" rIns="90000" bIns="46800" rtlCol="0">
            <a:normAutofit/>
          </a:bodyPr>
          <a:lstStyle>
            <a:lvl1pPr>
              <a:buNone/>
              <a:defRPr sz="2495"/>
            </a:lvl1pPr>
          </a:lstStyle>
          <a:p>
            <a:pPr lvl="0"/>
            <a:endParaRPr dirty="0">
              <a:sym typeface="+mn-ea"/>
            </a:endParaRPr>
          </a:p>
        </p:txBody>
      </p:sp>
      <p:sp>
        <p:nvSpPr>
          <p:cNvPr id="4" name="文本占位符 3"/>
          <p:cNvSpPr>
            <a:spLocks noGrp="1"/>
          </p:cNvSpPr>
          <p:nvPr>
            <p:ph type="body" sz="half" idx="2"/>
            <p:custDataLst>
              <p:tags r:id="rId3"/>
            </p:custDataLst>
          </p:nvPr>
        </p:nvSpPr>
        <p:spPr>
          <a:xfrm>
            <a:off x="7875871" y="2424757"/>
            <a:ext cx="6482859" cy="7184466"/>
          </a:xfrm>
        </p:spPr>
        <p:txBody>
          <a:bodyPr vert="horz" lIns="90000" tIns="46800" rIns="90000" bIns="46800" rtlCol="0">
            <a:normAutofit/>
          </a:bodyPr>
          <a:lstStyle>
            <a:lvl1pPr>
              <a:buNone/>
              <a:defRPr sz="2495"/>
            </a:lvl1pPr>
          </a:lstStyle>
          <a:p>
            <a:pPr lvl="0"/>
            <a:r>
              <a:rPr dirty="0">
                <a:sym typeface="+mn-ea"/>
              </a:rPr>
              <a:t>单击此处编辑母版文本样式</a:t>
            </a:r>
            <a:endParaRPr dirty="0">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2"/>
            </p:custDataLst>
          </p:nvPr>
        </p:nvSpPr>
        <p:spPr>
          <a:xfrm>
            <a:off x="12693367" y="1425667"/>
            <a:ext cx="1294786" cy="7841171"/>
          </a:xfrm>
        </p:spPr>
        <p:txBody>
          <a:bodyPr vert="eaVert" lIns="90000" tIns="46800" rIns="90000" bIns="46800" rtlCol="0" anchor="ctr" anchorCtr="0">
            <a:normAutofit/>
          </a:bodyPr>
          <a:lstStyle>
            <a:lvl1pPr>
              <a:buNone/>
              <a:defRPr sz="4365"/>
            </a:lvl1pPr>
          </a:lstStyle>
          <a:p>
            <a:pPr lvl="0"/>
            <a:r>
              <a:rPr dirty="0">
                <a:sym typeface="+mn-ea"/>
              </a:rPr>
              <a:t>单击此处编辑标题</a:t>
            </a:r>
            <a:endParaRPr dirty="0">
              <a:sym typeface="+mn-ea"/>
            </a:endParaRPr>
          </a:p>
        </p:txBody>
      </p:sp>
      <p:sp>
        <p:nvSpPr>
          <p:cNvPr id="3" name="竖排文字占位符 2"/>
          <p:cNvSpPr>
            <a:spLocks noGrp="1"/>
          </p:cNvSpPr>
          <p:nvPr>
            <p:ph type="body" orient="vert" idx="1"/>
            <p:custDataLst>
              <p:tags r:id="rId3"/>
            </p:custDataLst>
          </p:nvPr>
        </p:nvSpPr>
        <p:spPr>
          <a:xfrm>
            <a:off x="1134054" y="1425667"/>
            <a:ext cx="11371793" cy="7841171"/>
          </a:xfrm>
        </p:spPr>
        <p:txBody>
          <a:bodyPr vert="eaVert" lIns="46800" tIns="46800" rIns="46800" bIns="46800"/>
          <a:lstStyle>
            <a:lvl1pPr marL="356235" indent="-356235">
              <a:spcAft>
                <a:spcPts val="1000"/>
              </a:spcAft>
              <a:defRPr spc="300"/>
            </a:lvl1pPr>
            <a:lvl2pPr marL="1069340" indent="-356235">
              <a:defRPr spc="300"/>
            </a:lvl2pPr>
            <a:lvl3pPr marL="1781810" indent="-356235">
              <a:defRPr spc="300"/>
            </a:lvl3pPr>
            <a:lvl4pPr marL="2494915" indent="-356235">
              <a:defRPr spc="300"/>
            </a:lvl4pPr>
            <a:lvl5pPr marL="3207385" indent="-356235">
              <a:defRPr spc="3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754548" y="1206766"/>
            <a:ext cx="13608647" cy="8548392"/>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1486771" y="3872876"/>
            <a:ext cx="12153129" cy="1588440"/>
          </a:xfrm>
        </p:spPr>
        <p:txBody>
          <a:bodyPr vert="horz" lIns="90000" tIns="46800" rIns="90000" bIns="46800" rtlCol="0" anchor="t" anchorCtr="0">
            <a:normAutofit/>
          </a:bodyPr>
          <a:lstStyle>
            <a:lvl1pPr algn="ctr">
              <a:defRPr sz="9355"/>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6"/>
            </p:custDataLst>
          </p:nvPr>
        </p:nvSpPr>
        <p:spPr>
          <a:xfrm>
            <a:off x="1486771" y="5551122"/>
            <a:ext cx="12153129" cy="735285"/>
          </a:xfrm>
        </p:spPr>
        <p:txBody>
          <a:bodyPr lIns="90000" tIns="46800" rIns="90000" bIns="46800">
            <a:normAutofit/>
          </a:bodyPr>
          <a:lstStyle>
            <a:lvl1pPr algn="ctr">
              <a:lnSpc>
                <a:spcPct val="110000"/>
              </a:lnSpc>
              <a:buNone/>
              <a:defRPr sz="3740" spc="200"/>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8" Type="http://schemas.openxmlformats.org/officeDocument/2006/relationships/theme" Target="../theme/theme1.xml"/><Relationship Id="rId17" Type="http://schemas.openxmlformats.org/officeDocument/2006/relationships/tags" Target="../tags/tag62.xml"/><Relationship Id="rId16" Type="http://schemas.openxmlformats.org/officeDocument/2006/relationships/tags" Target="../tags/tag61.xml"/><Relationship Id="rId15" Type="http://schemas.openxmlformats.org/officeDocument/2006/relationships/tags" Target="../tags/tag60.xml"/><Relationship Id="rId14" Type="http://schemas.openxmlformats.org/officeDocument/2006/relationships/tags" Target="../tags/tag59.xml"/><Relationship Id="rId13" Type="http://schemas.openxmlformats.org/officeDocument/2006/relationships/tags" Target="../tags/tag58.xml"/><Relationship Id="rId12" Type="http://schemas.openxmlformats.org/officeDocument/2006/relationships/tags" Target="../tags/tag57.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FFFFF"/>
            </a:gs>
            <a:gs pos="100000">
              <a:srgbClr val="D9D9D9"/>
            </a:gs>
          </a:gsLst>
          <a:lin ang="5400000" scaled="0"/>
        </a:gra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2"/>
            </p:custDataLst>
          </p:nvPr>
        </p:nvSpPr>
        <p:spPr>
          <a:xfrm>
            <a:off x="754548" y="948574"/>
            <a:ext cx="13604182" cy="1100121"/>
          </a:xfrm>
          <a:prstGeom prst="rect">
            <a:avLst/>
          </a:prstGeom>
        </p:spPr>
        <p:txBody>
          <a:bodyPr vert="horz"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3"/>
            </p:custDataLst>
          </p:nvPr>
        </p:nvSpPr>
        <p:spPr>
          <a:xfrm>
            <a:off x="754548" y="2323726"/>
            <a:ext cx="13604182" cy="7420206"/>
          </a:xfrm>
          <a:prstGeom prst="rect">
            <a:avLst/>
          </a:prstGeom>
        </p:spPr>
        <p:txBody>
          <a:bodyPr vert="horz" lIns="90000" tIns="46800" rIns="90000" bIns="4680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4"/>
            </p:custDataLst>
          </p:nvPr>
        </p:nvSpPr>
        <p:spPr>
          <a:xfrm>
            <a:off x="759012" y="9844963"/>
            <a:ext cx="3348584" cy="493932"/>
          </a:xfrm>
          <a:prstGeom prst="rect">
            <a:avLst/>
          </a:prstGeom>
        </p:spPr>
        <p:txBody>
          <a:bodyPr vert="horz" lIns="91440" tIns="45720" rIns="91440" bIns="45720" rtlCol="0" anchor="ctr">
            <a:normAutofit/>
          </a:bodyPr>
          <a:lstStyle>
            <a:lvl1pPr algn="l">
              <a:defRPr sz="156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5"/>
            </p:custDataLst>
          </p:nvPr>
        </p:nvSpPr>
        <p:spPr>
          <a:xfrm>
            <a:off x="5104731" y="9844963"/>
            <a:ext cx="4911257" cy="493932"/>
          </a:xfrm>
          <a:prstGeom prst="rect">
            <a:avLst/>
          </a:prstGeom>
        </p:spPr>
        <p:txBody>
          <a:bodyPr vert="horz" lIns="91440" tIns="45720" rIns="91440" bIns="45720" rtlCol="0" anchor="ctr">
            <a:normAutofit/>
          </a:bodyPr>
          <a:lstStyle>
            <a:lvl1pPr algn="ctr">
              <a:defRPr sz="156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custDataLst>
              <p:tags r:id="rId16"/>
            </p:custDataLst>
          </p:nvPr>
        </p:nvSpPr>
        <p:spPr>
          <a:xfrm>
            <a:off x="11010146" y="9844963"/>
            <a:ext cx="3348584" cy="493932"/>
          </a:xfrm>
          <a:prstGeom prst="rect">
            <a:avLst/>
          </a:prstGeom>
        </p:spPr>
        <p:txBody>
          <a:bodyPr vert="horz" lIns="91440" tIns="45720" rIns="91440" bIns="45720" rtlCol="0" anchor="ctr">
            <a:normAutofit/>
          </a:bodyPr>
          <a:lstStyle>
            <a:lvl1pPr algn="r">
              <a:defRPr sz="156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fld>
            <a:endParaRPr lang="zh-CN" altLang="en-US" dirty="0"/>
          </a:p>
        </p:txBody>
      </p:sp>
    </p:spTree>
    <p:custDataLst>
      <p:tags r:id="rId17"/>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1425575" rtl="0" eaLnBrk="1" fontAlgn="auto" latinLnBrk="0" hangingPunct="1">
        <a:lnSpc>
          <a:spcPct val="100000"/>
        </a:lnSpc>
        <a:spcBef>
          <a:spcPct val="0"/>
        </a:spcBef>
        <a:buNone/>
        <a:defRPr sz="5615"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356235" indent="-356235" algn="l" defTabSz="1425575" rtl="0" eaLnBrk="1" fontAlgn="auto" latinLnBrk="0" hangingPunct="1">
        <a:lnSpc>
          <a:spcPct val="130000"/>
        </a:lnSpc>
        <a:spcBef>
          <a:spcPts val="0"/>
        </a:spcBef>
        <a:spcAft>
          <a:spcPts val="1000"/>
        </a:spcAft>
        <a:buFont typeface="Arial" panose="020B0604020202020204" pitchFamily="34" charset="0"/>
        <a:buChar char="●"/>
        <a:defRPr sz="2805"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1069340" indent="-356235" algn="l" defTabSz="1425575" rtl="0" eaLnBrk="1" fontAlgn="auto" latinLnBrk="0" hangingPunct="1">
        <a:lnSpc>
          <a:spcPct val="120000"/>
        </a:lnSpc>
        <a:spcBef>
          <a:spcPts val="0"/>
        </a:spcBef>
        <a:spcAft>
          <a:spcPts val="600"/>
        </a:spcAft>
        <a:buFont typeface="Arial" panose="020B0604020202020204" pitchFamily="34" charset="0"/>
        <a:buChar char="●"/>
        <a:tabLst>
          <a:tab pos="2509520" algn="l"/>
          <a:tab pos="2509520" algn="l"/>
          <a:tab pos="2509520" algn="l"/>
          <a:tab pos="2509520" algn="l"/>
        </a:tabLst>
        <a:defRPr sz="2495"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781810" indent="-356235" algn="l" defTabSz="1425575" rtl="0" eaLnBrk="1" fontAlgn="auto" latinLnBrk="0" hangingPunct="1">
        <a:lnSpc>
          <a:spcPct val="120000"/>
        </a:lnSpc>
        <a:spcBef>
          <a:spcPts val="0"/>
        </a:spcBef>
        <a:spcAft>
          <a:spcPts val="600"/>
        </a:spcAft>
        <a:buFont typeface="Arial" panose="020B0604020202020204" pitchFamily="34" charset="0"/>
        <a:buChar char="●"/>
        <a:defRPr sz="2495"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2494915" indent="-356235" algn="l" defTabSz="1425575" rtl="0" eaLnBrk="1" fontAlgn="auto" latinLnBrk="0" hangingPunct="1">
        <a:lnSpc>
          <a:spcPct val="120000"/>
        </a:lnSpc>
        <a:spcBef>
          <a:spcPts val="0"/>
        </a:spcBef>
        <a:spcAft>
          <a:spcPts val="300"/>
        </a:spcAft>
        <a:buFont typeface="Wingdings" panose="05000000000000000000" charset="0"/>
        <a:buChar char=""/>
        <a:defRPr sz="2185"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3207385" indent="-356235" algn="l" defTabSz="1425575" rtl="0" eaLnBrk="1" fontAlgn="auto" latinLnBrk="0" hangingPunct="1">
        <a:lnSpc>
          <a:spcPct val="120000"/>
        </a:lnSpc>
        <a:spcBef>
          <a:spcPts val="0"/>
        </a:spcBef>
        <a:spcAft>
          <a:spcPts val="300"/>
        </a:spcAft>
        <a:buFont typeface="Arial" panose="020B0604020202020204" pitchFamily="34" charset="0"/>
        <a:buChar char="•"/>
        <a:defRPr sz="2185"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3920490" indent="-356235" algn="l" defTabSz="1425575" rtl="0" eaLnBrk="1" latinLnBrk="0" hangingPunct="1">
        <a:lnSpc>
          <a:spcPct val="90000"/>
        </a:lnSpc>
        <a:spcBef>
          <a:spcPts val="780"/>
        </a:spcBef>
        <a:buFont typeface="Arial" panose="020B0604020202020204" pitchFamily="34" charset="0"/>
        <a:buChar char="•"/>
        <a:defRPr sz="2805" kern="1200">
          <a:solidFill>
            <a:schemeClr val="tx1"/>
          </a:solidFill>
          <a:latin typeface="+mn-lt"/>
          <a:ea typeface="+mn-ea"/>
          <a:cs typeface="+mn-cs"/>
        </a:defRPr>
      </a:lvl6pPr>
      <a:lvl7pPr marL="4632960" indent="-356235" algn="l" defTabSz="1425575" rtl="0" eaLnBrk="1" latinLnBrk="0" hangingPunct="1">
        <a:lnSpc>
          <a:spcPct val="90000"/>
        </a:lnSpc>
        <a:spcBef>
          <a:spcPts val="780"/>
        </a:spcBef>
        <a:buFont typeface="Arial" panose="020B0604020202020204" pitchFamily="34" charset="0"/>
        <a:buChar char="•"/>
        <a:defRPr sz="2805" kern="1200">
          <a:solidFill>
            <a:schemeClr val="tx1"/>
          </a:solidFill>
          <a:latin typeface="+mn-lt"/>
          <a:ea typeface="+mn-ea"/>
          <a:cs typeface="+mn-cs"/>
        </a:defRPr>
      </a:lvl7pPr>
      <a:lvl8pPr marL="5346065" indent="-356235" algn="l" defTabSz="1425575" rtl="0" eaLnBrk="1" latinLnBrk="0" hangingPunct="1">
        <a:lnSpc>
          <a:spcPct val="90000"/>
        </a:lnSpc>
        <a:spcBef>
          <a:spcPts val="780"/>
        </a:spcBef>
        <a:buFont typeface="Arial" panose="020B0604020202020204" pitchFamily="34" charset="0"/>
        <a:buChar char="•"/>
        <a:defRPr sz="2805" kern="1200">
          <a:solidFill>
            <a:schemeClr val="tx1"/>
          </a:solidFill>
          <a:latin typeface="+mn-lt"/>
          <a:ea typeface="+mn-ea"/>
          <a:cs typeface="+mn-cs"/>
        </a:defRPr>
      </a:lvl8pPr>
      <a:lvl9pPr marL="6058535" indent="-356235" algn="l" defTabSz="1425575" rtl="0" eaLnBrk="1" latinLnBrk="0" hangingPunct="1">
        <a:lnSpc>
          <a:spcPct val="90000"/>
        </a:lnSpc>
        <a:spcBef>
          <a:spcPts val="780"/>
        </a:spcBef>
        <a:buFont typeface="Arial" panose="020B0604020202020204" pitchFamily="34" charset="0"/>
        <a:buChar char="•"/>
        <a:defRPr sz="2805" kern="1200">
          <a:solidFill>
            <a:schemeClr val="tx1"/>
          </a:solidFill>
          <a:latin typeface="+mn-lt"/>
          <a:ea typeface="+mn-ea"/>
          <a:cs typeface="+mn-cs"/>
        </a:defRPr>
      </a:lvl9pPr>
    </p:bodyStyle>
    <p:otherStyle>
      <a:defPPr>
        <a:defRPr lang="zh-CN"/>
      </a:defPPr>
      <a:lvl1pPr marL="0" algn="l" defTabSz="1425575" rtl="0" eaLnBrk="1" latinLnBrk="0" hangingPunct="1">
        <a:defRPr sz="2805" kern="1200">
          <a:solidFill>
            <a:schemeClr val="tx1"/>
          </a:solidFill>
          <a:latin typeface="+mn-lt"/>
          <a:ea typeface="+mn-ea"/>
          <a:cs typeface="+mn-cs"/>
        </a:defRPr>
      </a:lvl1pPr>
      <a:lvl2pPr marL="713105" algn="l" defTabSz="1425575" rtl="0" eaLnBrk="1" latinLnBrk="0" hangingPunct="1">
        <a:defRPr sz="2805" kern="1200">
          <a:solidFill>
            <a:schemeClr val="tx1"/>
          </a:solidFill>
          <a:latin typeface="+mn-lt"/>
          <a:ea typeface="+mn-ea"/>
          <a:cs typeface="+mn-cs"/>
        </a:defRPr>
      </a:lvl2pPr>
      <a:lvl3pPr marL="1425575" algn="l" defTabSz="1425575" rtl="0" eaLnBrk="1" latinLnBrk="0" hangingPunct="1">
        <a:defRPr sz="2805" kern="1200">
          <a:solidFill>
            <a:schemeClr val="tx1"/>
          </a:solidFill>
          <a:latin typeface="+mn-lt"/>
          <a:ea typeface="+mn-ea"/>
          <a:cs typeface="+mn-cs"/>
        </a:defRPr>
      </a:lvl3pPr>
      <a:lvl4pPr marL="2139315" algn="l" defTabSz="1425575" rtl="0" eaLnBrk="1" latinLnBrk="0" hangingPunct="1">
        <a:defRPr sz="2805" kern="1200">
          <a:solidFill>
            <a:schemeClr val="tx1"/>
          </a:solidFill>
          <a:latin typeface="+mn-lt"/>
          <a:ea typeface="+mn-ea"/>
          <a:cs typeface="+mn-cs"/>
        </a:defRPr>
      </a:lvl4pPr>
      <a:lvl5pPr marL="2851150" algn="l" defTabSz="1425575" rtl="0" eaLnBrk="1" latinLnBrk="0" hangingPunct="1">
        <a:defRPr sz="2805" kern="1200">
          <a:solidFill>
            <a:schemeClr val="tx1"/>
          </a:solidFill>
          <a:latin typeface="+mn-lt"/>
          <a:ea typeface="+mn-ea"/>
          <a:cs typeface="+mn-cs"/>
        </a:defRPr>
      </a:lvl5pPr>
      <a:lvl6pPr marL="3564890" algn="l" defTabSz="1425575" rtl="0" eaLnBrk="1" latinLnBrk="0" hangingPunct="1">
        <a:defRPr sz="2805" kern="1200">
          <a:solidFill>
            <a:schemeClr val="tx1"/>
          </a:solidFill>
          <a:latin typeface="+mn-lt"/>
          <a:ea typeface="+mn-ea"/>
          <a:cs typeface="+mn-cs"/>
        </a:defRPr>
      </a:lvl6pPr>
      <a:lvl7pPr marL="4276725" algn="l" defTabSz="1425575" rtl="0" eaLnBrk="1" latinLnBrk="0" hangingPunct="1">
        <a:defRPr sz="2805" kern="1200">
          <a:solidFill>
            <a:schemeClr val="tx1"/>
          </a:solidFill>
          <a:latin typeface="+mn-lt"/>
          <a:ea typeface="+mn-ea"/>
          <a:cs typeface="+mn-cs"/>
        </a:defRPr>
      </a:lvl7pPr>
      <a:lvl8pPr marL="4990465" algn="l" defTabSz="1425575" rtl="0" eaLnBrk="1" latinLnBrk="0" hangingPunct="1">
        <a:defRPr sz="2805" kern="1200">
          <a:solidFill>
            <a:schemeClr val="tx1"/>
          </a:solidFill>
          <a:latin typeface="+mn-lt"/>
          <a:ea typeface="+mn-ea"/>
          <a:cs typeface="+mn-cs"/>
        </a:defRPr>
      </a:lvl8pPr>
      <a:lvl9pPr marL="5702300" algn="l" defTabSz="1425575" rtl="0" eaLnBrk="1" latinLnBrk="0" hangingPunct="1">
        <a:defRPr sz="280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8.jpeg"/><Relationship Id="rId8" Type="http://schemas.openxmlformats.org/officeDocument/2006/relationships/image" Target="../media/image7.png"/><Relationship Id="rId7" Type="http://schemas.openxmlformats.org/officeDocument/2006/relationships/image" Target="../media/image6.jpeg"/><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oleObject" Target="../embeddings/oleObject1.bin"/><Relationship Id="rId3" Type="http://schemas.openxmlformats.org/officeDocument/2006/relationships/image" Target="../media/image3.png"/><Relationship Id="rId20" Type="http://schemas.openxmlformats.org/officeDocument/2006/relationships/notesSlide" Target="../notesSlides/notesSlide1.xml"/><Relationship Id="rId2" Type="http://schemas.openxmlformats.org/officeDocument/2006/relationships/image" Target="../media/image2.png"/><Relationship Id="rId19" Type="http://schemas.openxmlformats.org/officeDocument/2006/relationships/vmlDrawing" Target="../drawings/vmlDrawing1.vml"/><Relationship Id="rId18" Type="http://schemas.openxmlformats.org/officeDocument/2006/relationships/slideLayout" Target="../slideLayouts/slideLayout1.xml"/><Relationship Id="rId17" Type="http://schemas.openxmlformats.org/officeDocument/2006/relationships/tags" Target="../tags/tag63.xml"/><Relationship Id="rId16" Type="http://schemas.openxmlformats.org/officeDocument/2006/relationships/image" Target="../media/image15.jpeg"/><Relationship Id="rId15" Type="http://schemas.openxmlformats.org/officeDocument/2006/relationships/image" Target="../media/image14.jpeg"/><Relationship Id="rId14" Type="http://schemas.openxmlformats.org/officeDocument/2006/relationships/image" Target="../media/image13.jpeg"/><Relationship Id="rId13" Type="http://schemas.openxmlformats.org/officeDocument/2006/relationships/image" Target="../media/image12.jpeg"/><Relationship Id="rId12" Type="http://schemas.openxmlformats.org/officeDocument/2006/relationships/image" Target="../media/image11.jpeg"/><Relationship Id="rId11" Type="http://schemas.openxmlformats.org/officeDocument/2006/relationships/image" Target="../media/image10.png"/><Relationship Id="rId10" Type="http://schemas.openxmlformats.org/officeDocument/2006/relationships/image" Target="../media/image9.pn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9" Type="http://schemas.openxmlformats.org/officeDocument/2006/relationships/image" Target="../media/image24.jpeg"/><Relationship Id="rId8" Type="http://schemas.openxmlformats.org/officeDocument/2006/relationships/image" Target="../media/image23.jpeg"/><Relationship Id="rId7" Type="http://schemas.openxmlformats.org/officeDocument/2006/relationships/image" Target="../media/image22.jpeg"/><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 Id="rId3" Type="http://schemas.openxmlformats.org/officeDocument/2006/relationships/image" Target="../media/image18.jpeg"/><Relationship Id="rId2" Type="http://schemas.openxmlformats.org/officeDocument/2006/relationships/image" Target="../media/image17.jpeg"/><Relationship Id="rId17" Type="http://schemas.openxmlformats.org/officeDocument/2006/relationships/notesSlide" Target="../notesSlides/notesSlide2.xml"/><Relationship Id="rId16" Type="http://schemas.openxmlformats.org/officeDocument/2006/relationships/slideLayout" Target="../slideLayouts/slideLayout1.xml"/><Relationship Id="rId15" Type="http://schemas.openxmlformats.org/officeDocument/2006/relationships/audio" Target="../media/audio1.wav"/><Relationship Id="rId14" Type="http://schemas.openxmlformats.org/officeDocument/2006/relationships/tags" Target="../tags/tag64.xml"/><Relationship Id="rId13" Type="http://schemas.openxmlformats.org/officeDocument/2006/relationships/image" Target="../media/image28.jpeg"/><Relationship Id="rId12" Type="http://schemas.openxmlformats.org/officeDocument/2006/relationships/image" Target="../media/image27.jpeg"/><Relationship Id="rId11" Type="http://schemas.openxmlformats.org/officeDocument/2006/relationships/image" Target="../media/image26.jpeg"/><Relationship Id="rId10" Type="http://schemas.openxmlformats.org/officeDocument/2006/relationships/image" Target="../media/image25.jpeg"/><Relationship Id="rId1"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7" name="矩形 2"/>
          <p:cNvSpPr/>
          <p:nvPr/>
        </p:nvSpPr>
        <p:spPr>
          <a:xfrm>
            <a:off x="7827010" y="1945640"/>
            <a:ext cx="6943090" cy="304800"/>
          </a:xfrm>
          <a:prstGeom prst="rect">
            <a:avLst/>
          </a:prstGeom>
          <a:solidFill>
            <a:srgbClr val="006FC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文本框 8"/>
          <p:cNvSpPr txBox="1"/>
          <p:nvPr/>
        </p:nvSpPr>
        <p:spPr>
          <a:xfrm>
            <a:off x="8042910" y="1670050"/>
            <a:ext cx="866140" cy="275590"/>
          </a:xfrm>
          <a:prstGeom prst="rect">
            <a:avLst/>
          </a:prstGeom>
          <a:noFill/>
        </p:spPr>
        <p:txBody>
          <a:bodyPr wrap="square" rtlCol="0">
            <a:spAutoFit/>
          </a:bodyPr>
          <a:p>
            <a:r>
              <a:rPr lang="zh-CN" altLang="en-US" sz="1200">
                <a:solidFill>
                  <a:srgbClr val="006FC4"/>
                </a:solidFill>
              </a:rPr>
              <a:t>助力更生</a:t>
            </a:r>
            <a:endParaRPr lang="zh-CN" altLang="en-US" sz="1200">
              <a:solidFill>
                <a:srgbClr val="006FC4"/>
              </a:solidFill>
            </a:endParaRPr>
          </a:p>
        </p:txBody>
      </p:sp>
      <p:sp>
        <p:nvSpPr>
          <p:cNvPr id="2" name="文本框 1"/>
          <p:cNvSpPr txBox="1"/>
          <p:nvPr/>
        </p:nvSpPr>
        <p:spPr>
          <a:xfrm>
            <a:off x="9627870" y="1670050"/>
            <a:ext cx="866140" cy="275590"/>
          </a:xfrm>
          <a:prstGeom prst="rect">
            <a:avLst/>
          </a:prstGeom>
          <a:noFill/>
        </p:spPr>
        <p:txBody>
          <a:bodyPr wrap="square" rtlCol="0">
            <a:spAutoFit/>
          </a:bodyPr>
          <a:p>
            <a:r>
              <a:rPr lang="zh-CN" altLang="en-US" sz="1200">
                <a:solidFill>
                  <a:srgbClr val="006FC4"/>
                </a:solidFill>
              </a:rPr>
              <a:t>助老安养</a:t>
            </a:r>
            <a:endParaRPr lang="zh-CN" altLang="en-US" sz="1200">
              <a:solidFill>
                <a:srgbClr val="006FC4"/>
              </a:solidFill>
            </a:endParaRPr>
          </a:p>
        </p:txBody>
      </p:sp>
      <p:sp>
        <p:nvSpPr>
          <p:cNvPr id="3" name="文本框 2"/>
          <p:cNvSpPr txBox="1"/>
          <p:nvPr/>
        </p:nvSpPr>
        <p:spPr>
          <a:xfrm>
            <a:off x="11212830" y="1670050"/>
            <a:ext cx="866140" cy="275590"/>
          </a:xfrm>
          <a:prstGeom prst="rect">
            <a:avLst/>
          </a:prstGeom>
          <a:noFill/>
        </p:spPr>
        <p:txBody>
          <a:bodyPr wrap="square" rtlCol="0">
            <a:spAutoFit/>
          </a:bodyPr>
          <a:p>
            <a:r>
              <a:rPr lang="zh-CN" altLang="en-US" sz="1200">
                <a:solidFill>
                  <a:srgbClr val="006FC4"/>
                </a:solidFill>
              </a:rPr>
              <a:t>关怀社群</a:t>
            </a:r>
            <a:endParaRPr lang="zh-CN" altLang="en-US" sz="1200">
              <a:solidFill>
                <a:srgbClr val="006FC4"/>
              </a:solidFill>
            </a:endParaRPr>
          </a:p>
        </p:txBody>
      </p:sp>
      <p:sp>
        <p:nvSpPr>
          <p:cNvPr id="4" name="文本框 3"/>
          <p:cNvSpPr txBox="1"/>
          <p:nvPr/>
        </p:nvSpPr>
        <p:spPr>
          <a:xfrm>
            <a:off x="12797790" y="1670050"/>
            <a:ext cx="866140" cy="275590"/>
          </a:xfrm>
          <a:prstGeom prst="rect">
            <a:avLst/>
          </a:prstGeom>
          <a:noFill/>
        </p:spPr>
        <p:txBody>
          <a:bodyPr wrap="square" rtlCol="0">
            <a:spAutoFit/>
          </a:bodyPr>
          <a:p>
            <a:r>
              <a:rPr lang="zh-CN" altLang="en-US" sz="1200">
                <a:solidFill>
                  <a:srgbClr val="006FC4"/>
                </a:solidFill>
              </a:rPr>
              <a:t>扶弱助困</a:t>
            </a:r>
            <a:endParaRPr lang="zh-CN" altLang="en-US" sz="1200">
              <a:solidFill>
                <a:srgbClr val="006FC4"/>
              </a:solidFill>
            </a:endParaRPr>
          </a:p>
        </p:txBody>
      </p:sp>
      <p:pic>
        <p:nvPicPr>
          <p:cNvPr id="5" name="图片 4" descr="党群logo"/>
          <p:cNvPicPr>
            <a:picLocks noChangeAspect="1"/>
          </p:cNvPicPr>
          <p:nvPr/>
        </p:nvPicPr>
        <p:blipFill>
          <a:blip r:embed="rId1"/>
          <a:stretch>
            <a:fillRect/>
          </a:stretch>
        </p:blipFill>
        <p:spPr>
          <a:xfrm>
            <a:off x="9221470" y="396240"/>
            <a:ext cx="965200" cy="1155700"/>
          </a:xfrm>
          <a:prstGeom prst="rect">
            <a:avLst/>
          </a:prstGeom>
        </p:spPr>
      </p:pic>
      <p:sp>
        <p:nvSpPr>
          <p:cNvPr id="6" name="文本框 5"/>
          <p:cNvSpPr txBox="1"/>
          <p:nvPr/>
        </p:nvSpPr>
        <p:spPr>
          <a:xfrm>
            <a:off x="10266045" y="818515"/>
            <a:ext cx="4002405" cy="922020"/>
          </a:xfrm>
          <a:prstGeom prst="rect">
            <a:avLst/>
          </a:prstGeom>
          <a:noFill/>
        </p:spPr>
        <p:txBody>
          <a:bodyPr wrap="square" rtlCol="0">
            <a:spAutoFit/>
          </a:bodyPr>
          <a:p>
            <a:r>
              <a:rPr lang="zh-CN" altLang="en-US" sz="5400">
                <a:solidFill>
                  <a:srgbClr val="006FC4"/>
                </a:solidFill>
                <a:latin typeface="方正粗黑宋简体" panose="02000000000000000000" charset="-122"/>
                <a:ea typeface="方正粗黑宋简体" panose="02000000000000000000" charset="-122"/>
              </a:rPr>
              <a:t>服 务 简 报</a:t>
            </a:r>
            <a:endParaRPr lang="zh-CN" altLang="en-US" sz="5400">
              <a:solidFill>
                <a:srgbClr val="006FC4"/>
              </a:solidFill>
              <a:latin typeface="方正粗黑宋简体" panose="02000000000000000000" charset="-122"/>
              <a:ea typeface="方正粗黑宋简体" panose="02000000000000000000" charset="-122"/>
            </a:endParaRPr>
          </a:p>
        </p:txBody>
      </p:sp>
      <p:sp>
        <p:nvSpPr>
          <p:cNvPr id="10" name="圆角矩形 9"/>
          <p:cNvSpPr/>
          <p:nvPr/>
        </p:nvSpPr>
        <p:spPr>
          <a:xfrm>
            <a:off x="13834110" y="377825"/>
            <a:ext cx="935990" cy="718820"/>
          </a:xfrm>
          <a:prstGeom prst="roundRect">
            <a:avLst/>
          </a:prstGeom>
          <a:solidFill>
            <a:srgbClr val="287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accent1">
                  <a:lumMod val="60000"/>
                  <a:lumOff val="40000"/>
                </a:schemeClr>
              </a:solidFill>
            </a:endParaRPr>
          </a:p>
        </p:txBody>
      </p:sp>
      <p:sp>
        <p:nvSpPr>
          <p:cNvPr id="11" name="文本框 10"/>
          <p:cNvSpPr txBox="1"/>
          <p:nvPr/>
        </p:nvSpPr>
        <p:spPr>
          <a:xfrm>
            <a:off x="13879195" y="396240"/>
            <a:ext cx="845820" cy="607695"/>
          </a:xfrm>
          <a:prstGeom prst="rect">
            <a:avLst/>
          </a:prstGeom>
          <a:noFill/>
        </p:spPr>
        <p:txBody>
          <a:bodyPr wrap="square" rtlCol="0">
            <a:spAutoFit/>
          </a:bodyPr>
          <a:p>
            <a:pPr algn="ctr">
              <a:lnSpc>
                <a:spcPct val="120000"/>
              </a:lnSpc>
              <a:spcBef>
                <a:spcPts val="0"/>
              </a:spcBef>
              <a:spcAft>
                <a:spcPts val="0"/>
              </a:spcAft>
            </a:pPr>
            <a:r>
              <a:rPr lang="en-US" altLang="zh-CN" sz="1400">
                <a:solidFill>
                  <a:schemeClr val="bg1"/>
                </a:solidFill>
                <a:uFillTx/>
                <a:latin typeface="方正粗黑宋简体" panose="02000000000000000000" charset="-122"/>
                <a:ea typeface="方正粗黑宋简体" panose="02000000000000000000" charset="-122"/>
              </a:rPr>
              <a:t>2022</a:t>
            </a:r>
            <a:r>
              <a:rPr lang="zh-CN" altLang="en-US" sz="1400">
                <a:solidFill>
                  <a:schemeClr val="bg1"/>
                </a:solidFill>
                <a:uFillTx/>
                <a:latin typeface="方正粗黑宋简体" panose="02000000000000000000" charset="-122"/>
                <a:ea typeface="方正粗黑宋简体" panose="02000000000000000000" charset="-122"/>
              </a:rPr>
              <a:t>年</a:t>
            </a:r>
            <a:endParaRPr lang="zh-CN" altLang="en-US" sz="1400">
              <a:solidFill>
                <a:schemeClr val="bg1"/>
              </a:solidFill>
              <a:uFillTx/>
              <a:latin typeface="方正粗黑宋简体" panose="02000000000000000000" charset="-122"/>
              <a:ea typeface="方正粗黑宋简体" panose="02000000000000000000" charset="-122"/>
            </a:endParaRPr>
          </a:p>
          <a:p>
            <a:pPr algn="ctr">
              <a:lnSpc>
                <a:spcPct val="120000"/>
              </a:lnSpc>
              <a:spcBef>
                <a:spcPts val="0"/>
              </a:spcBef>
              <a:spcAft>
                <a:spcPts val="0"/>
              </a:spcAft>
            </a:pPr>
            <a:r>
              <a:rPr lang="zh-CN" sz="1400" spc="100">
                <a:solidFill>
                  <a:schemeClr val="bg1"/>
                </a:solidFill>
                <a:uFillTx/>
                <a:latin typeface="方正粗黑宋简体" panose="02000000000000000000" charset="-122"/>
                <a:ea typeface="方正粗黑宋简体" panose="02000000000000000000" charset="-122"/>
              </a:rPr>
              <a:t>第</a:t>
            </a:r>
            <a:r>
              <a:rPr lang="en-US" altLang="zh-CN" sz="1400" spc="100">
                <a:solidFill>
                  <a:schemeClr val="bg1"/>
                </a:solidFill>
                <a:uFillTx/>
                <a:latin typeface="方正粗黑宋简体" panose="02000000000000000000" charset="-122"/>
                <a:ea typeface="方正粗黑宋简体" panose="02000000000000000000" charset="-122"/>
              </a:rPr>
              <a:t>6</a:t>
            </a:r>
            <a:r>
              <a:rPr lang="zh-CN" altLang="en-US" sz="1400" spc="100">
                <a:solidFill>
                  <a:schemeClr val="bg1"/>
                </a:solidFill>
                <a:uFillTx/>
                <a:latin typeface="方正粗黑宋简体" panose="02000000000000000000" charset="-122"/>
                <a:ea typeface="方正粗黑宋简体" panose="02000000000000000000" charset="-122"/>
              </a:rPr>
              <a:t>期</a:t>
            </a:r>
            <a:endParaRPr lang="zh-CN" altLang="en-US" sz="1400" spc="100">
              <a:solidFill>
                <a:schemeClr val="bg1"/>
              </a:solidFill>
              <a:uFillTx/>
              <a:latin typeface="方正粗黑宋简体" panose="02000000000000000000" charset="-122"/>
              <a:ea typeface="方正粗黑宋简体" panose="02000000000000000000" charset="-122"/>
            </a:endParaRPr>
          </a:p>
        </p:txBody>
      </p:sp>
      <p:sp>
        <p:nvSpPr>
          <p:cNvPr id="12" name="矩形 11"/>
          <p:cNvSpPr/>
          <p:nvPr/>
        </p:nvSpPr>
        <p:spPr>
          <a:xfrm>
            <a:off x="7827010" y="5554980"/>
            <a:ext cx="4919980" cy="4370705"/>
          </a:xfrm>
          <a:prstGeom prst="rect">
            <a:avLst/>
          </a:prstGeom>
          <a:solidFill>
            <a:schemeClr val="accent1">
              <a:lumMod val="20000"/>
              <a:lumOff val="80000"/>
            </a:schemeClr>
          </a:solidFill>
          <a:ln w="15875" cmpd="sng">
            <a:no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3" name="文本框 12"/>
          <p:cNvSpPr txBox="1"/>
          <p:nvPr/>
        </p:nvSpPr>
        <p:spPr>
          <a:xfrm>
            <a:off x="10266045" y="396240"/>
            <a:ext cx="3567430" cy="460375"/>
          </a:xfrm>
          <a:prstGeom prst="rect">
            <a:avLst/>
          </a:prstGeom>
          <a:noFill/>
        </p:spPr>
        <p:txBody>
          <a:bodyPr wrap="square" rtlCol="0">
            <a:spAutoFit/>
          </a:bodyPr>
          <a:p>
            <a:r>
              <a:rPr lang="zh-CN" altLang="en-US" sz="2400" spc="250">
                <a:solidFill>
                  <a:srgbClr val="006FC4"/>
                </a:solidFill>
                <a:uFillTx/>
                <a:latin typeface="迷你简蝶语" panose="02010604000101010101" charset="-122"/>
                <a:ea typeface="迷你简蝶语" panose="02010604000101010101" charset="-122"/>
              </a:rPr>
              <a:t>福光社区党群服务中心</a:t>
            </a:r>
            <a:endParaRPr lang="zh-CN" altLang="en-US" sz="2400" spc="250">
              <a:solidFill>
                <a:srgbClr val="006FC4"/>
              </a:solidFill>
              <a:uFillTx/>
              <a:latin typeface="迷你简蝶语" panose="02010604000101010101" charset="-122"/>
              <a:ea typeface="迷你简蝶语" panose="02010604000101010101" charset="-122"/>
            </a:endParaRPr>
          </a:p>
        </p:txBody>
      </p:sp>
      <p:cxnSp>
        <p:nvCxnSpPr>
          <p:cNvPr id="17" name="直接连接符 16"/>
          <p:cNvCxnSpPr/>
          <p:nvPr/>
        </p:nvCxnSpPr>
        <p:spPr>
          <a:xfrm>
            <a:off x="8949690" y="356235"/>
            <a:ext cx="0" cy="1199515"/>
          </a:xfrm>
          <a:prstGeom prst="line">
            <a:avLst/>
          </a:prstGeom>
          <a:ln>
            <a:solidFill>
              <a:srgbClr val="2F318B"/>
            </a:solidFill>
          </a:ln>
        </p:spPr>
        <p:style>
          <a:lnRef idx="2">
            <a:schemeClr val="accent4"/>
          </a:lnRef>
          <a:fillRef idx="0">
            <a:schemeClr val="accent4"/>
          </a:fillRef>
          <a:effectRef idx="1">
            <a:schemeClr val="accent4"/>
          </a:effectRef>
          <a:fontRef idx="minor">
            <a:schemeClr val="tx1"/>
          </a:fontRef>
        </p:style>
      </p:cxnSp>
      <p:pic>
        <p:nvPicPr>
          <p:cNvPr id="19" name="图片 18" descr="机构logo"/>
          <p:cNvPicPr>
            <a:picLocks noChangeAspect="1"/>
          </p:cNvPicPr>
          <p:nvPr/>
        </p:nvPicPr>
        <p:blipFill>
          <a:blip r:embed="rId2"/>
          <a:stretch>
            <a:fillRect/>
          </a:stretch>
        </p:blipFill>
        <p:spPr>
          <a:xfrm>
            <a:off x="7979410" y="360680"/>
            <a:ext cx="702945" cy="1185545"/>
          </a:xfrm>
          <a:prstGeom prst="rect">
            <a:avLst/>
          </a:prstGeom>
        </p:spPr>
      </p:pic>
      <p:sp>
        <p:nvSpPr>
          <p:cNvPr id="24" name="文本框 23"/>
          <p:cNvSpPr txBox="1"/>
          <p:nvPr/>
        </p:nvSpPr>
        <p:spPr>
          <a:xfrm>
            <a:off x="8032115" y="1960245"/>
            <a:ext cx="6588760" cy="275590"/>
          </a:xfrm>
          <a:prstGeom prst="rect">
            <a:avLst/>
          </a:prstGeom>
          <a:noFill/>
        </p:spPr>
        <p:txBody>
          <a:bodyPr wrap="square" rtlCol="0">
            <a:spAutoFit/>
          </a:bodyPr>
          <a:p>
            <a:r>
              <a:rPr lang="zh-CN" altLang="en-US" sz="1200" spc="50">
                <a:solidFill>
                  <a:schemeClr val="bg1"/>
                </a:solidFill>
                <a:uFillTx/>
                <a:latin typeface="+mj-ea"/>
                <a:ea typeface="+mj-ea"/>
                <a:cs typeface="+mj-ea"/>
              </a:rPr>
              <a:t>深圳市升阳升社会工作服务社            </a:t>
            </a:r>
            <a:r>
              <a:rPr lang="en-US" altLang="zh-CN" sz="1200" spc="50">
                <a:solidFill>
                  <a:schemeClr val="bg1"/>
                </a:solidFill>
                <a:uFillTx/>
                <a:latin typeface="+mj-ea"/>
                <a:ea typeface="+mj-ea"/>
                <a:cs typeface="+mj-ea"/>
              </a:rPr>
              <a:t>5A</a:t>
            </a:r>
            <a:r>
              <a:rPr lang="zh-CN" altLang="en-US" sz="1200" spc="50">
                <a:solidFill>
                  <a:schemeClr val="bg1"/>
                </a:solidFill>
                <a:uFillTx/>
                <a:latin typeface="+mj-ea"/>
                <a:ea typeface="+mj-ea"/>
                <a:cs typeface="+mj-ea"/>
              </a:rPr>
              <a:t>级社会组织</a:t>
            </a:r>
            <a:r>
              <a:rPr lang="zh-CN" altLang="en-US" sz="1200" spc="50">
                <a:solidFill>
                  <a:schemeClr val="bg1"/>
                </a:solidFill>
                <a:uFillTx/>
                <a:latin typeface="+mj-ea"/>
                <a:ea typeface="+mj-ea"/>
                <a:cs typeface="+mj-ea"/>
                <a:sym typeface="+mn-ea"/>
              </a:rPr>
              <a:t>            </a:t>
            </a:r>
            <a:r>
              <a:rPr lang="zh-CN" altLang="en-US" sz="1200" spc="50">
                <a:solidFill>
                  <a:schemeClr val="bg1"/>
                </a:solidFill>
                <a:uFillTx/>
                <a:latin typeface="+mj-ea"/>
                <a:ea typeface="+mj-ea"/>
                <a:cs typeface="+mj-ea"/>
              </a:rPr>
              <a:t>全国</a:t>
            </a:r>
            <a:r>
              <a:rPr lang="en-US" altLang="zh-CN" sz="1200" spc="50">
                <a:solidFill>
                  <a:schemeClr val="bg1"/>
                </a:solidFill>
                <a:uFillTx/>
                <a:latin typeface="+mj-ea"/>
                <a:ea typeface="+mj-ea"/>
                <a:cs typeface="+mj-ea"/>
              </a:rPr>
              <a:t>100</a:t>
            </a:r>
            <a:r>
              <a:rPr lang="zh-CN" altLang="en-US" sz="1200" spc="50">
                <a:solidFill>
                  <a:schemeClr val="bg1"/>
                </a:solidFill>
                <a:uFillTx/>
                <a:latin typeface="+mj-ea"/>
                <a:ea typeface="+mj-ea"/>
                <a:cs typeface="+mj-ea"/>
              </a:rPr>
              <a:t>强社会工作服务机构</a:t>
            </a:r>
            <a:endParaRPr lang="zh-CN" altLang="en-US" sz="1200" spc="50">
              <a:solidFill>
                <a:schemeClr val="bg1"/>
              </a:solidFill>
              <a:uFillTx/>
              <a:latin typeface="+mj-ea"/>
              <a:ea typeface="+mj-ea"/>
              <a:cs typeface="+mj-ea"/>
            </a:endParaRPr>
          </a:p>
        </p:txBody>
      </p:sp>
      <p:sp>
        <p:nvSpPr>
          <p:cNvPr id="27" name="文本框 26"/>
          <p:cNvSpPr txBox="1"/>
          <p:nvPr/>
        </p:nvSpPr>
        <p:spPr>
          <a:xfrm>
            <a:off x="13768070" y="1120775"/>
            <a:ext cx="1100455" cy="737235"/>
          </a:xfrm>
          <a:prstGeom prst="rect">
            <a:avLst/>
          </a:prstGeom>
          <a:noFill/>
        </p:spPr>
        <p:txBody>
          <a:bodyPr wrap="square" rtlCol="0">
            <a:spAutoFit/>
          </a:bodyPr>
          <a:p>
            <a:pPr algn="l">
              <a:lnSpc>
                <a:spcPct val="150000"/>
              </a:lnSpc>
              <a:spcBef>
                <a:spcPts val="0"/>
              </a:spcBef>
              <a:spcAft>
                <a:spcPts val="0"/>
              </a:spcAft>
            </a:pPr>
            <a:r>
              <a:rPr lang="zh-CN" altLang="en-US" sz="700" b="1">
                <a:solidFill>
                  <a:srgbClr val="006FC4"/>
                </a:solidFill>
              </a:rPr>
              <a:t>责任编辑</a:t>
            </a:r>
            <a:endParaRPr lang="zh-CN" altLang="en-US" sz="700" b="1">
              <a:solidFill>
                <a:srgbClr val="006FC4"/>
              </a:solidFill>
            </a:endParaRPr>
          </a:p>
          <a:p>
            <a:pPr algn="l">
              <a:lnSpc>
                <a:spcPct val="150000"/>
              </a:lnSpc>
              <a:spcBef>
                <a:spcPts val="0"/>
              </a:spcBef>
              <a:spcAft>
                <a:spcPts val="0"/>
              </a:spcAft>
            </a:pPr>
            <a:r>
              <a:rPr lang="zh-CN" altLang="en-US" sz="700">
                <a:solidFill>
                  <a:srgbClr val="006FC4"/>
                </a:solidFill>
              </a:rPr>
              <a:t>张雪群</a:t>
            </a:r>
            <a:endParaRPr lang="zh-CN" altLang="en-US" sz="700">
              <a:solidFill>
                <a:srgbClr val="006FC4"/>
              </a:solidFill>
            </a:endParaRPr>
          </a:p>
          <a:p>
            <a:pPr algn="l">
              <a:lnSpc>
                <a:spcPct val="150000"/>
              </a:lnSpc>
              <a:spcBef>
                <a:spcPts val="0"/>
              </a:spcBef>
              <a:spcAft>
                <a:spcPts val="0"/>
              </a:spcAft>
            </a:pPr>
            <a:r>
              <a:rPr lang="zh-CN" altLang="en-US" sz="700" b="1">
                <a:solidFill>
                  <a:srgbClr val="006FC4"/>
                </a:solidFill>
              </a:rPr>
              <a:t>主办单位</a:t>
            </a:r>
            <a:endParaRPr lang="zh-CN" altLang="en-US" sz="700" b="1">
              <a:solidFill>
                <a:srgbClr val="006FC4"/>
              </a:solidFill>
            </a:endParaRPr>
          </a:p>
          <a:p>
            <a:pPr algn="ctr">
              <a:lnSpc>
                <a:spcPct val="150000"/>
              </a:lnSpc>
              <a:spcBef>
                <a:spcPts val="0"/>
              </a:spcBef>
              <a:spcAft>
                <a:spcPts val="0"/>
              </a:spcAft>
            </a:pPr>
            <a:r>
              <a:rPr lang="zh-CN" altLang="en-US" sz="700">
                <a:solidFill>
                  <a:srgbClr val="006FC4"/>
                </a:solidFill>
              </a:rPr>
              <a:t>福光社区党群服务中心</a:t>
            </a:r>
            <a:endParaRPr lang="zh-CN" altLang="en-US" sz="700">
              <a:solidFill>
                <a:srgbClr val="006FC4"/>
              </a:solidFill>
            </a:endParaRPr>
          </a:p>
        </p:txBody>
      </p:sp>
      <p:cxnSp>
        <p:nvCxnSpPr>
          <p:cNvPr id="29" name="直接连接符 28"/>
          <p:cNvCxnSpPr/>
          <p:nvPr/>
        </p:nvCxnSpPr>
        <p:spPr>
          <a:xfrm>
            <a:off x="7850505" y="1652270"/>
            <a:ext cx="5816600" cy="0"/>
          </a:xfrm>
          <a:prstGeom prst="line">
            <a:avLst/>
          </a:prstGeom>
          <a:ln w="12700" cmpd="sng">
            <a:solidFill>
              <a:srgbClr val="006FC4"/>
            </a:solidFill>
            <a:prstDash val="dashDot"/>
          </a:ln>
        </p:spPr>
        <p:style>
          <a:lnRef idx="2">
            <a:schemeClr val="accent1"/>
          </a:lnRef>
          <a:fillRef idx="0">
            <a:schemeClr val="accent1"/>
          </a:fillRef>
          <a:effectRef idx="1">
            <a:schemeClr val="accent1"/>
          </a:effectRef>
          <a:fontRef idx="minor">
            <a:schemeClr val="tx1"/>
          </a:fontRef>
        </p:style>
      </p:cxnSp>
      <p:sp>
        <p:nvSpPr>
          <p:cNvPr id="33" name="矩形 32"/>
          <p:cNvSpPr/>
          <p:nvPr/>
        </p:nvSpPr>
        <p:spPr>
          <a:xfrm>
            <a:off x="7839075" y="2424430"/>
            <a:ext cx="5839460" cy="2909570"/>
          </a:xfrm>
          <a:prstGeom prst="rect">
            <a:avLst/>
          </a:prstGeom>
          <a:noFill/>
          <a:ln>
            <a:solidFill>
              <a:srgbClr val="006FC4"/>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4" name="矩形 33"/>
          <p:cNvSpPr/>
          <p:nvPr/>
        </p:nvSpPr>
        <p:spPr>
          <a:xfrm>
            <a:off x="13768070" y="2423795"/>
            <a:ext cx="1001395" cy="2910840"/>
          </a:xfrm>
          <a:prstGeom prst="rect">
            <a:avLst/>
          </a:prstGeom>
          <a:solidFill>
            <a:srgbClr val="006F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rgbClr val="006FC4"/>
              </a:solidFill>
            </a:endParaRPr>
          </a:p>
        </p:txBody>
      </p:sp>
      <p:sp>
        <p:nvSpPr>
          <p:cNvPr id="35" name="文本框 34"/>
          <p:cNvSpPr txBox="1"/>
          <p:nvPr/>
        </p:nvSpPr>
        <p:spPr>
          <a:xfrm>
            <a:off x="7979410" y="2547620"/>
            <a:ext cx="1554480" cy="368300"/>
          </a:xfrm>
          <a:prstGeom prst="rect">
            <a:avLst/>
          </a:prstGeom>
          <a:noFill/>
        </p:spPr>
        <p:txBody>
          <a:bodyPr wrap="none" rtlCol="0">
            <a:spAutoFit/>
          </a:bodyPr>
          <a:p>
            <a:r>
              <a:rPr lang="zh-CN" altLang="en-US">
                <a:solidFill>
                  <a:srgbClr val="006FC4"/>
                </a:solidFill>
                <a:latin typeface="方正粗黑宋简体" panose="02000000000000000000" charset="-122"/>
                <a:ea typeface="方正粗黑宋简体" panose="02000000000000000000" charset="-122"/>
              </a:rPr>
              <a:t>《中心简介》</a:t>
            </a:r>
            <a:endParaRPr lang="zh-CN" altLang="en-US">
              <a:solidFill>
                <a:srgbClr val="006FC4"/>
              </a:solidFill>
              <a:latin typeface="方正粗黑宋简体" panose="02000000000000000000" charset="-122"/>
              <a:ea typeface="方正粗黑宋简体" panose="02000000000000000000" charset="-122"/>
            </a:endParaRPr>
          </a:p>
        </p:txBody>
      </p:sp>
      <p:pic>
        <p:nvPicPr>
          <p:cNvPr id="38" name="图片 37" descr="未命名 -1"/>
          <p:cNvPicPr>
            <a:picLocks noChangeAspect="1"/>
          </p:cNvPicPr>
          <p:nvPr/>
        </p:nvPicPr>
        <p:blipFill>
          <a:blip r:embed="rId3"/>
          <a:stretch>
            <a:fillRect/>
          </a:stretch>
        </p:blipFill>
        <p:spPr>
          <a:xfrm>
            <a:off x="9576435" y="2518410"/>
            <a:ext cx="689610" cy="285115"/>
          </a:xfrm>
          <a:prstGeom prst="rect">
            <a:avLst/>
          </a:prstGeom>
        </p:spPr>
      </p:pic>
      <p:graphicFrame>
        <p:nvGraphicFramePr>
          <p:cNvPr id="39" name="对象 38"/>
          <p:cNvGraphicFramePr/>
          <p:nvPr/>
        </p:nvGraphicFramePr>
        <p:xfrm>
          <a:off x="13091160" y="4298950"/>
          <a:ext cx="575945" cy="1035685"/>
        </p:xfrm>
        <a:graphic>
          <a:graphicData uri="http://schemas.openxmlformats.org/presentationml/2006/ole">
            <mc:AlternateContent xmlns:mc="http://schemas.openxmlformats.org/markup-compatibility/2006">
              <mc:Choice xmlns:v="urn:schemas-microsoft-com:vml" Requires="v">
                <p:oleObj spid="_x0000_s40" name="" r:id="rId4" imgW="737235" imgH="953770" progId="CorelDraw.Graphic.21">
                  <p:embed/>
                </p:oleObj>
              </mc:Choice>
              <mc:Fallback>
                <p:oleObj name="" r:id="rId4" imgW="737235" imgH="953770" progId="CorelDraw.Graphic.21">
                  <p:embed/>
                  <p:pic>
                    <p:nvPicPr>
                      <p:cNvPr id="0" name="图片 39"/>
                      <p:cNvPicPr/>
                      <p:nvPr/>
                    </p:nvPicPr>
                    <p:blipFill>
                      <a:blip r:embed="rId5"/>
                      <a:stretch>
                        <a:fillRect/>
                      </a:stretch>
                    </p:blipFill>
                    <p:spPr>
                      <a:xfrm>
                        <a:off x="13091160" y="4298950"/>
                        <a:ext cx="575945" cy="1035685"/>
                      </a:xfrm>
                      <a:prstGeom prst="rect">
                        <a:avLst/>
                      </a:prstGeom>
                    </p:spPr>
                  </p:pic>
                </p:oleObj>
              </mc:Fallback>
            </mc:AlternateContent>
          </a:graphicData>
        </a:graphic>
      </p:graphicFrame>
      <p:sp>
        <p:nvSpPr>
          <p:cNvPr id="41" name="文本框 40"/>
          <p:cNvSpPr txBox="1"/>
          <p:nvPr/>
        </p:nvSpPr>
        <p:spPr>
          <a:xfrm>
            <a:off x="7979410" y="2915920"/>
            <a:ext cx="5221605" cy="2168525"/>
          </a:xfrm>
          <a:prstGeom prst="rect">
            <a:avLst/>
          </a:prstGeom>
          <a:noFill/>
        </p:spPr>
        <p:txBody>
          <a:bodyPr wrap="square" rtlCol="0">
            <a:spAutoFit/>
          </a:bodyPr>
          <a:p>
            <a:pPr algn="just">
              <a:lnSpc>
                <a:spcPct val="150000"/>
              </a:lnSpc>
            </a:pPr>
            <a:r>
              <a:rPr lang="en-US" altLang="zh-CN" sz="900">
                <a:solidFill>
                  <a:schemeClr val="tx1">
                    <a:lumMod val="75000"/>
                    <a:lumOff val="25000"/>
                  </a:schemeClr>
                </a:solidFill>
                <a:latin typeface="+mn-ea"/>
                <a:cs typeface="+mn-ea"/>
              </a:rPr>
              <a:t>    </a:t>
            </a:r>
            <a:endParaRPr lang="en-US" altLang="zh-CN" sz="900">
              <a:solidFill>
                <a:schemeClr val="tx1">
                  <a:lumMod val="75000"/>
                  <a:lumOff val="25000"/>
                </a:schemeClr>
              </a:solidFill>
              <a:latin typeface="+mn-ea"/>
              <a:cs typeface="+mn-ea"/>
            </a:endParaRPr>
          </a:p>
          <a:p>
            <a:pPr algn="just">
              <a:lnSpc>
                <a:spcPct val="150000"/>
              </a:lnSpc>
            </a:pPr>
            <a:r>
              <a:rPr lang="en-US" altLang="zh-CN" sz="900">
                <a:solidFill>
                  <a:schemeClr val="tx1">
                    <a:lumMod val="75000"/>
                    <a:lumOff val="25000"/>
                  </a:schemeClr>
                </a:solidFill>
                <a:latin typeface="+mn-ea"/>
                <a:cs typeface="+mn-ea"/>
              </a:rPr>
              <a:t>     </a:t>
            </a:r>
            <a:r>
              <a:rPr sz="900">
                <a:solidFill>
                  <a:schemeClr val="tx1">
                    <a:lumMod val="75000"/>
                    <a:lumOff val="25000"/>
                  </a:schemeClr>
                </a:solidFill>
                <a:latin typeface="+mn-ea"/>
                <a:cs typeface="+mn-ea"/>
              </a:rPr>
              <a:t>  福光社区党群服务中心成立于2015年7月，由深圳市龙岗区彩虹</a:t>
            </a:r>
            <a:endParaRPr sz="900">
              <a:solidFill>
                <a:schemeClr val="tx1">
                  <a:lumMod val="75000"/>
                  <a:lumOff val="25000"/>
                </a:schemeClr>
              </a:solidFill>
              <a:latin typeface="+mn-ea"/>
              <a:cs typeface="+mn-ea"/>
            </a:endParaRPr>
          </a:p>
          <a:p>
            <a:pPr algn="just">
              <a:lnSpc>
                <a:spcPct val="150000"/>
              </a:lnSpc>
            </a:pPr>
            <a:r>
              <a:rPr sz="900">
                <a:solidFill>
                  <a:schemeClr val="tx1">
                    <a:lumMod val="75000"/>
                    <a:lumOff val="25000"/>
                  </a:schemeClr>
                </a:solidFill>
                <a:latin typeface="+mn-ea"/>
                <a:cs typeface="+mn-ea"/>
              </a:rPr>
              <a:t>社会工作服务中心运营，中心按照“4+1”模式配备专业社工和辅助</a:t>
            </a:r>
            <a:endParaRPr sz="900">
              <a:solidFill>
                <a:schemeClr val="tx1">
                  <a:lumMod val="75000"/>
                  <a:lumOff val="25000"/>
                </a:schemeClr>
              </a:solidFill>
              <a:latin typeface="+mn-ea"/>
              <a:cs typeface="+mn-ea"/>
            </a:endParaRPr>
          </a:p>
          <a:p>
            <a:pPr algn="just">
              <a:lnSpc>
                <a:spcPct val="150000"/>
              </a:lnSpc>
            </a:pPr>
            <a:r>
              <a:rPr sz="900">
                <a:solidFill>
                  <a:schemeClr val="tx1">
                    <a:lumMod val="75000"/>
                    <a:lumOff val="25000"/>
                  </a:schemeClr>
                </a:solidFill>
                <a:latin typeface="+mn-ea"/>
                <a:cs typeface="+mn-ea"/>
              </a:rPr>
              <a:t>人员，以福光社区居民为服务对象，整合社区及周边资源，为居民提</a:t>
            </a:r>
            <a:endParaRPr sz="900">
              <a:solidFill>
                <a:schemeClr val="tx1">
                  <a:lumMod val="75000"/>
                  <a:lumOff val="25000"/>
                </a:schemeClr>
              </a:solidFill>
              <a:latin typeface="+mn-ea"/>
              <a:cs typeface="+mn-ea"/>
            </a:endParaRPr>
          </a:p>
          <a:p>
            <a:pPr algn="just">
              <a:lnSpc>
                <a:spcPct val="150000"/>
              </a:lnSpc>
            </a:pPr>
            <a:r>
              <a:rPr sz="900">
                <a:solidFill>
                  <a:schemeClr val="tx1">
                    <a:lumMod val="75000"/>
                    <a:lumOff val="25000"/>
                  </a:schemeClr>
                </a:solidFill>
                <a:latin typeface="+mn-ea"/>
                <a:cs typeface="+mn-ea"/>
              </a:rPr>
              <a:t>供专业化公益服务。</a:t>
            </a:r>
            <a:endParaRPr sz="900">
              <a:solidFill>
                <a:schemeClr val="tx1">
                  <a:lumMod val="75000"/>
                  <a:lumOff val="25000"/>
                </a:schemeClr>
              </a:solidFill>
              <a:latin typeface="+mn-ea"/>
              <a:cs typeface="+mn-ea"/>
            </a:endParaRPr>
          </a:p>
          <a:p>
            <a:pPr algn="just">
              <a:lnSpc>
                <a:spcPct val="150000"/>
              </a:lnSpc>
            </a:pPr>
            <a:r>
              <a:rPr sz="900">
                <a:solidFill>
                  <a:schemeClr val="tx1">
                    <a:lumMod val="75000"/>
                    <a:lumOff val="25000"/>
                  </a:schemeClr>
                </a:solidFill>
                <a:latin typeface="+mn-ea"/>
                <a:cs typeface="+mn-ea"/>
              </a:rPr>
              <a:t>       </a:t>
            </a:r>
            <a:r>
              <a:rPr sz="900" b="1">
                <a:solidFill>
                  <a:schemeClr val="tx1">
                    <a:lumMod val="75000"/>
                    <a:lumOff val="25000"/>
                  </a:schemeClr>
                </a:solidFill>
                <a:latin typeface="+mn-ea"/>
                <a:cs typeface="+mn-ea"/>
              </a:rPr>
              <a:t>服务使命</a:t>
            </a:r>
            <a:endParaRPr sz="900" b="1">
              <a:solidFill>
                <a:schemeClr val="tx1">
                  <a:lumMod val="75000"/>
                  <a:lumOff val="25000"/>
                </a:schemeClr>
              </a:solidFill>
              <a:latin typeface="+mn-ea"/>
              <a:cs typeface="+mn-ea"/>
            </a:endParaRPr>
          </a:p>
          <a:p>
            <a:pPr algn="just">
              <a:lnSpc>
                <a:spcPct val="150000"/>
              </a:lnSpc>
            </a:pPr>
            <a:r>
              <a:rPr sz="900" b="1">
                <a:solidFill>
                  <a:schemeClr val="tx1">
                    <a:lumMod val="75000"/>
                    <a:lumOff val="25000"/>
                  </a:schemeClr>
                </a:solidFill>
                <a:latin typeface="+mn-ea"/>
                <a:cs typeface="+mn-ea"/>
              </a:rPr>
              <a:t> </a:t>
            </a:r>
            <a:r>
              <a:rPr lang="en-US" sz="900" b="1">
                <a:solidFill>
                  <a:schemeClr val="tx1">
                    <a:lumMod val="75000"/>
                    <a:lumOff val="25000"/>
                  </a:schemeClr>
                </a:solidFill>
                <a:latin typeface="+mn-ea"/>
                <a:cs typeface="+mn-ea"/>
              </a:rPr>
              <a:t>      </a:t>
            </a:r>
            <a:r>
              <a:rPr sz="900">
                <a:solidFill>
                  <a:schemeClr val="tx1">
                    <a:lumMod val="75000"/>
                    <a:lumOff val="25000"/>
                  </a:schemeClr>
                </a:solidFill>
                <a:latin typeface="+mn-ea"/>
                <a:cs typeface="+mn-ea"/>
              </a:rPr>
              <a:t>坚守社工信念，关注社群困境，致力社区发展，激发社会潜能。</a:t>
            </a:r>
            <a:endParaRPr sz="900">
              <a:solidFill>
                <a:schemeClr val="tx1">
                  <a:lumMod val="75000"/>
                  <a:lumOff val="25000"/>
                </a:schemeClr>
              </a:solidFill>
              <a:latin typeface="+mn-ea"/>
              <a:cs typeface="+mn-ea"/>
            </a:endParaRPr>
          </a:p>
          <a:p>
            <a:pPr algn="just">
              <a:lnSpc>
                <a:spcPct val="150000"/>
              </a:lnSpc>
            </a:pPr>
            <a:r>
              <a:rPr sz="900">
                <a:solidFill>
                  <a:schemeClr val="tx1">
                    <a:lumMod val="75000"/>
                    <a:lumOff val="25000"/>
                  </a:schemeClr>
                </a:solidFill>
                <a:latin typeface="+mn-ea"/>
                <a:cs typeface="+mn-ea"/>
              </a:rPr>
              <a:t>     </a:t>
            </a:r>
            <a:r>
              <a:rPr sz="900" b="1">
                <a:solidFill>
                  <a:schemeClr val="tx1">
                    <a:lumMod val="75000"/>
                    <a:lumOff val="25000"/>
                  </a:schemeClr>
                </a:solidFill>
                <a:latin typeface="+mn-ea"/>
                <a:cs typeface="+mn-ea"/>
              </a:rPr>
              <a:t>  服务目标</a:t>
            </a:r>
            <a:endParaRPr sz="900" b="1">
              <a:solidFill>
                <a:schemeClr val="tx1">
                  <a:lumMod val="75000"/>
                  <a:lumOff val="25000"/>
                </a:schemeClr>
              </a:solidFill>
              <a:latin typeface="+mn-ea"/>
              <a:cs typeface="+mn-ea"/>
            </a:endParaRPr>
          </a:p>
          <a:p>
            <a:pPr algn="just">
              <a:lnSpc>
                <a:spcPct val="150000"/>
              </a:lnSpc>
            </a:pPr>
            <a:r>
              <a:rPr sz="900" b="1">
                <a:solidFill>
                  <a:schemeClr val="tx1">
                    <a:lumMod val="75000"/>
                    <a:lumOff val="25000"/>
                  </a:schemeClr>
                </a:solidFill>
                <a:latin typeface="+mn-ea"/>
                <a:cs typeface="+mn-ea"/>
              </a:rPr>
              <a:t> </a:t>
            </a:r>
            <a:r>
              <a:rPr lang="en-US" sz="900" b="1">
                <a:solidFill>
                  <a:schemeClr val="tx1">
                    <a:lumMod val="75000"/>
                    <a:lumOff val="25000"/>
                  </a:schemeClr>
                </a:solidFill>
                <a:latin typeface="+mn-ea"/>
                <a:cs typeface="+mn-ea"/>
              </a:rPr>
              <a:t>      </a:t>
            </a:r>
            <a:r>
              <a:rPr sz="900">
                <a:solidFill>
                  <a:schemeClr val="tx1">
                    <a:lumMod val="75000"/>
                    <a:lumOff val="25000"/>
                  </a:schemeClr>
                </a:solidFill>
                <a:latin typeface="+mn-ea"/>
                <a:cs typeface="+mn-ea"/>
              </a:rPr>
              <a:t>让每个人通过我们的服务，感受温暖，获得成长。</a:t>
            </a:r>
            <a:endParaRPr sz="900">
              <a:solidFill>
                <a:schemeClr val="tx1">
                  <a:lumMod val="75000"/>
                  <a:lumOff val="25000"/>
                </a:schemeClr>
              </a:solidFill>
              <a:latin typeface="+mn-ea"/>
              <a:cs typeface="+mn-ea"/>
            </a:endParaRPr>
          </a:p>
          <a:p>
            <a:pPr algn="just">
              <a:lnSpc>
                <a:spcPct val="150000"/>
              </a:lnSpc>
            </a:pPr>
            <a:r>
              <a:rPr lang="en-US" sz="900">
                <a:solidFill>
                  <a:schemeClr val="tx1">
                    <a:lumMod val="75000"/>
                    <a:lumOff val="25000"/>
                  </a:schemeClr>
                </a:solidFill>
                <a:latin typeface="+mn-ea"/>
                <a:cs typeface="+mn-ea"/>
              </a:rPr>
              <a:t>       </a:t>
            </a:r>
            <a:endParaRPr lang="zh-CN" altLang="en-US" sz="900">
              <a:solidFill>
                <a:schemeClr val="tx1">
                  <a:lumMod val="75000"/>
                  <a:lumOff val="25000"/>
                </a:schemeClr>
              </a:solidFill>
              <a:latin typeface="+mn-ea"/>
              <a:cs typeface="+mn-ea"/>
            </a:endParaRPr>
          </a:p>
        </p:txBody>
      </p:sp>
      <p:sp>
        <p:nvSpPr>
          <p:cNvPr id="42" name="文本框 41"/>
          <p:cNvSpPr txBox="1"/>
          <p:nvPr/>
        </p:nvSpPr>
        <p:spPr>
          <a:xfrm>
            <a:off x="14307820" y="2947988"/>
            <a:ext cx="281305" cy="1863090"/>
          </a:xfrm>
          <a:prstGeom prst="rect">
            <a:avLst/>
          </a:prstGeom>
          <a:noFill/>
        </p:spPr>
        <p:txBody>
          <a:bodyPr wrap="square" rtlCol="0">
            <a:spAutoFit/>
          </a:bodyPr>
          <a:p>
            <a:r>
              <a:rPr lang="zh-CN" altLang="en-US" sz="1280">
                <a:solidFill>
                  <a:schemeClr val="bg1"/>
                </a:solidFill>
                <a:latin typeface="方正粗黑宋简体" panose="02000000000000000000" charset="-122"/>
                <a:ea typeface="方正粗黑宋简体" panose="02000000000000000000" charset="-122"/>
              </a:rPr>
              <a:t>多元海滨</a:t>
            </a:r>
            <a:endParaRPr lang="zh-CN" altLang="en-US" sz="1280">
              <a:solidFill>
                <a:schemeClr val="bg1"/>
              </a:solidFill>
              <a:latin typeface="方正粗黑宋简体" panose="02000000000000000000" charset="-122"/>
              <a:ea typeface="方正粗黑宋简体" panose="02000000000000000000" charset="-122"/>
            </a:endParaRPr>
          </a:p>
          <a:p>
            <a:r>
              <a:rPr lang="zh-CN" altLang="en-US" sz="1280">
                <a:solidFill>
                  <a:schemeClr val="bg1"/>
                </a:solidFill>
                <a:latin typeface="方正粗黑宋简体" panose="02000000000000000000" charset="-122"/>
                <a:ea typeface="方正粗黑宋简体" panose="02000000000000000000" charset="-122"/>
              </a:rPr>
              <a:t>，人人参与</a:t>
            </a:r>
            <a:endParaRPr lang="zh-CN" altLang="en-US" sz="1280">
              <a:solidFill>
                <a:schemeClr val="bg1"/>
              </a:solidFill>
              <a:latin typeface="方正粗黑宋简体" panose="02000000000000000000" charset="-122"/>
              <a:ea typeface="方正粗黑宋简体" panose="02000000000000000000" charset="-122"/>
            </a:endParaRPr>
          </a:p>
        </p:txBody>
      </p:sp>
      <p:sp>
        <p:nvSpPr>
          <p:cNvPr id="43" name="文本框 42"/>
          <p:cNvSpPr txBox="1"/>
          <p:nvPr/>
        </p:nvSpPr>
        <p:spPr>
          <a:xfrm>
            <a:off x="13905230" y="2910523"/>
            <a:ext cx="434340" cy="1938020"/>
          </a:xfrm>
          <a:prstGeom prst="rect">
            <a:avLst/>
          </a:prstGeom>
          <a:noFill/>
        </p:spPr>
        <p:txBody>
          <a:bodyPr wrap="square" rtlCol="0">
            <a:spAutoFit/>
          </a:bodyPr>
          <a:p>
            <a:r>
              <a:rPr lang="zh-CN" altLang="en-US" sz="2400">
                <a:solidFill>
                  <a:schemeClr val="bg1"/>
                </a:solidFill>
                <a:latin typeface="方正粗黑宋简体" panose="02000000000000000000" charset="-122"/>
                <a:ea typeface="方正粗黑宋简体" panose="02000000000000000000" charset="-122"/>
              </a:rPr>
              <a:t>这就是社工</a:t>
            </a:r>
            <a:endParaRPr lang="zh-CN" altLang="en-US" sz="2400">
              <a:solidFill>
                <a:schemeClr val="bg1"/>
              </a:solidFill>
              <a:latin typeface="方正粗黑宋简体" panose="02000000000000000000" charset="-122"/>
              <a:ea typeface="方正粗黑宋简体" panose="02000000000000000000" charset="-122"/>
            </a:endParaRPr>
          </a:p>
        </p:txBody>
      </p:sp>
      <p:sp>
        <p:nvSpPr>
          <p:cNvPr id="44" name="矩形 43"/>
          <p:cNvSpPr/>
          <p:nvPr/>
        </p:nvSpPr>
        <p:spPr>
          <a:xfrm>
            <a:off x="12966065" y="5554980"/>
            <a:ext cx="1803400" cy="4370705"/>
          </a:xfrm>
          <a:prstGeom prst="rect">
            <a:avLst/>
          </a:prstGeom>
          <a:solidFill>
            <a:schemeClr val="accent1">
              <a:lumMod val="20000"/>
              <a:lumOff val="80000"/>
            </a:schemeClr>
          </a:solidFill>
          <a:ln w="15875" cmpd="sng">
            <a:no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9" name="文本框 48"/>
          <p:cNvSpPr txBox="1"/>
          <p:nvPr/>
        </p:nvSpPr>
        <p:spPr>
          <a:xfrm>
            <a:off x="577850" y="8220075"/>
            <a:ext cx="1554480" cy="368300"/>
          </a:xfrm>
          <a:prstGeom prst="rect">
            <a:avLst/>
          </a:prstGeom>
          <a:noFill/>
        </p:spPr>
        <p:txBody>
          <a:bodyPr wrap="none" rtlCol="0">
            <a:spAutoFit/>
          </a:bodyPr>
          <a:p>
            <a:r>
              <a:rPr lang="zh-CN" altLang="en-US">
                <a:solidFill>
                  <a:srgbClr val="006FC4"/>
                </a:solidFill>
                <a:latin typeface="方正粗黑宋简体" panose="02000000000000000000" charset="-122"/>
                <a:ea typeface="方正粗黑宋简体" panose="02000000000000000000" charset="-122"/>
              </a:rPr>
              <a:t>《联系我们》</a:t>
            </a:r>
            <a:endParaRPr lang="zh-CN" altLang="en-US">
              <a:solidFill>
                <a:srgbClr val="006FC4"/>
              </a:solidFill>
              <a:latin typeface="方正粗黑宋简体" panose="02000000000000000000" charset="-122"/>
              <a:ea typeface="方正粗黑宋简体" panose="02000000000000000000" charset="-122"/>
            </a:endParaRPr>
          </a:p>
        </p:txBody>
      </p:sp>
      <p:sp>
        <p:nvSpPr>
          <p:cNvPr id="50" name="文本框 49"/>
          <p:cNvSpPr txBox="1"/>
          <p:nvPr/>
        </p:nvSpPr>
        <p:spPr>
          <a:xfrm>
            <a:off x="334010" y="8573770"/>
            <a:ext cx="5119370" cy="1271270"/>
          </a:xfrm>
          <a:prstGeom prst="rect">
            <a:avLst/>
          </a:prstGeom>
          <a:noFill/>
        </p:spPr>
        <p:txBody>
          <a:bodyPr wrap="square" rtlCol="0">
            <a:spAutoFit/>
          </a:bodyPr>
          <a:p>
            <a:pPr algn="just">
              <a:lnSpc>
                <a:spcPct val="160000"/>
              </a:lnSpc>
              <a:spcBef>
                <a:spcPts val="0"/>
              </a:spcBef>
              <a:spcAft>
                <a:spcPts val="0"/>
              </a:spcAft>
            </a:pPr>
            <a:r>
              <a:rPr lang="zh-CN" sz="1200" b="1">
                <a:solidFill>
                  <a:srgbClr val="006FC4"/>
                </a:solidFill>
                <a:latin typeface="微软雅黑" panose="020B0503020204020204" pitchFamily="34" charset="-122"/>
                <a:ea typeface="微软雅黑" panose="020B0503020204020204" pitchFamily="34" charset="-122"/>
                <a:cs typeface="微软雅黑" panose="020B0503020204020204" pitchFamily="34" charset="-122"/>
                <a:sym typeface="+mn-ea"/>
              </a:rPr>
              <a:t>中心</a:t>
            </a:r>
            <a:r>
              <a:rPr sz="1200" b="1">
                <a:solidFill>
                  <a:srgbClr val="006FC4"/>
                </a:solidFill>
                <a:latin typeface="微软雅黑" panose="020B0503020204020204" pitchFamily="34" charset="-122"/>
                <a:ea typeface="微软雅黑" panose="020B0503020204020204" pitchFamily="34" charset="-122"/>
                <a:cs typeface="微软雅黑" panose="020B0503020204020204" pitchFamily="34" charset="-122"/>
                <a:sym typeface="+mn-ea"/>
              </a:rPr>
              <a:t>地址</a:t>
            </a:r>
            <a:r>
              <a:rPr lang="zh-CN" sz="1200" b="1">
                <a:solidFill>
                  <a:srgbClr val="006FC4"/>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sz="1200">
                <a:solidFill>
                  <a:srgbClr val="006FC4"/>
                </a:solidFill>
                <a:latin typeface="微软雅黑" panose="020B0503020204020204" pitchFamily="34" charset="-122"/>
                <a:ea typeface="微软雅黑" panose="020B0503020204020204" pitchFamily="34" charset="-122"/>
                <a:cs typeface="微软雅黑" panose="020B0503020204020204" pitchFamily="34" charset="-122"/>
                <a:sym typeface="+mn-ea"/>
              </a:rPr>
              <a:t>深圳市南</a:t>
            </a:r>
            <a:r>
              <a:rPr lang="zh-CN" sz="1200">
                <a:solidFill>
                  <a:srgbClr val="006FC4"/>
                </a:solidFill>
                <a:latin typeface="微软雅黑" panose="020B0503020204020204" pitchFamily="34" charset="-122"/>
                <a:ea typeface="微软雅黑" panose="020B0503020204020204" pitchFamily="34" charset="-122"/>
                <a:cs typeface="微软雅黑" panose="020B0503020204020204" pitchFamily="34" charset="-122"/>
                <a:sym typeface="+mn-ea"/>
              </a:rPr>
              <a:t>山区桃源街道崇文花园</a:t>
            </a:r>
            <a:r>
              <a:rPr lang="en-US" altLang="zh-CN" sz="1200">
                <a:solidFill>
                  <a:srgbClr val="006FC4"/>
                </a:solidFill>
                <a:latin typeface="微软雅黑" panose="020B0503020204020204" pitchFamily="34" charset="-122"/>
                <a:ea typeface="微软雅黑" panose="020B0503020204020204" pitchFamily="34" charset="-122"/>
                <a:cs typeface="微软雅黑" panose="020B0503020204020204" pitchFamily="34" charset="-122"/>
                <a:sym typeface="+mn-ea"/>
              </a:rPr>
              <a:t>10</a:t>
            </a:r>
            <a:r>
              <a:rPr lang="zh-CN" altLang="en-US" sz="1200">
                <a:solidFill>
                  <a:srgbClr val="006FC4"/>
                </a:solidFill>
                <a:latin typeface="微软雅黑" panose="020B0503020204020204" pitchFamily="34" charset="-122"/>
                <a:ea typeface="微软雅黑" panose="020B0503020204020204" pitchFamily="34" charset="-122"/>
                <a:cs typeface="微软雅黑" panose="020B0503020204020204" pitchFamily="34" charset="-122"/>
                <a:sym typeface="+mn-ea"/>
              </a:rPr>
              <a:t>旁党群服务中心（首脑对面）</a:t>
            </a:r>
            <a:endParaRPr sz="1200">
              <a:solidFill>
                <a:srgbClr val="006FC4"/>
              </a:solidFill>
              <a:latin typeface="微软雅黑" panose="020B0503020204020204" pitchFamily="34" charset="-122"/>
              <a:ea typeface="微软雅黑" panose="020B0503020204020204" pitchFamily="34" charset="-122"/>
              <a:cs typeface="微软雅黑" panose="020B0503020204020204" pitchFamily="34" charset="-122"/>
            </a:endParaRPr>
          </a:p>
          <a:p>
            <a:pPr algn="just">
              <a:lnSpc>
                <a:spcPct val="160000"/>
              </a:lnSpc>
              <a:spcBef>
                <a:spcPts val="0"/>
              </a:spcBef>
              <a:spcAft>
                <a:spcPts val="0"/>
              </a:spcAft>
            </a:pPr>
            <a:r>
              <a:rPr lang="zh-CN" sz="1200" b="1">
                <a:solidFill>
                  <a:srgbClr val="006FC4"/>
                </a:solidFill>
                <a:latin typeface="微软雅黑" panose="020B0503020204020204" pitchFamily="34" charset="-122"/>
                <a:ea typeface="微软雅黑" panose="020B0503020204020204" pitchFamily="34" charset="-122"/>
                <a:cs typeface="微软雅黑" panose="020B0503020204020204" pitchFamily="34" charset="-122"/>
              </a:rPr>
              <a:t>中心热线：</a:t>
            </a:r>
            <a:r>
              <a:rPr lang="en-US" altLang="zh-CN" sz="1200" b="1">
                <a:solidFill>
                  <a:srgbClr val="006FC4"/>
                </a:solidFill>
                <a:latin typeface="微软雅黑" panose="020B0503020204020204" pitchFamily="34" charset="-122"/>
                <a:ea typeface="微软雅黑" panose="020B0503020204020204" pitchFamily="34" charset="-122"/>
                <a:cs typeface="微软雅黑" panose="020B0503020204020204" pitchFamily="34" charset="-122"/>
              </a:rPr>
              <a:t>19129505180</a:t>
            </a:r>
            <a:endParaRPr sz="1200">
              <a:solidFill>
                <a:srgbClr val="006FC4"/>
              </a:solidFill>
              <a:latin typeface="微软雅黑" panose="020B0503020204020204" pitchFamily="34" charset="-122"/>
              <a:ea typeface="微软雅黑" panose="020B0503020204020204" pitchFamily="34" charset="-122"/>
              <a:cs typeface="微软雅黑" panose="020B0503020204020204" pitchFamily="34" charset="-122"/>
            </a:endParaRPr>
          </a:p>
          <a:p>
            <a:pPr algn="just">
              <a:lnSpc>
                <a:spcPct val="160000"/>
              </a:lnSpc>
              <a:spcBef>
                <a:spcPts val="0"/>
              </a:spcBef>
              <a:spcAft>
                <a:spcPts val="0"/>
              </a:spcAft>
            </a:pPr>
            <a:r>
              <a:rPr lang="zh-CN" altLang="en-US" sz="1200" b="1">
                <a:solidFill>
                  <a:srgbClr val="006FC4"/>
                </a:solidFill>
                <a:latin typeface="微软雅黑" panose="020B0503020204020204" pitchFamily="34" charset="-122"/>
                <a:ea typeface="微软雅黑" panose="020B0503020204020204" pitchFamily="34" charset="-122"/>
                <a:cs typeface="微软雅黑" panose="020B0503020204020204" pitchFamily="34" charset="-122"/>
                <a:sym typeface="+mn-ea"/>
              </a:rPr>
              <a:t>机构地址：</a:t>
            </a:r>
            <a:r>
              <a:rPr lang="zh-CN" altLang="en-US" sz="1200">
                <a:solidFill>
                  <a:srgbClr val="006FC4"/>
                </a:solidFill>
                <a:latin typeface="微软雅黑" panose="020B0503020204020204" pitchFamily="34" charset="-122"/>
                <a:ea typeface="微软雅黑" panose="020B0503020204020204" pitchFamily="34" charset="-122"/>
                <a:cs typeface="微软雅黑" panose="020B0503020204020204" pitchFamily="34" charset="-122"/>
                <a:sym typeface="+mn-ea"/>
              </a:rPr>
              <a:t>深圳市南山区前海花园三期</a:t>
            </a:r>
            <a:r>
              <a:rPr lang="en-US" altLang="zh-CN" sz="1200">
                <a:solidFill>
                  <a:srgbClr val="006FC4"/>
                </a:solidFill>
                <a:latin typeface="微软雅黑" panose="020B0503020204020204" pitchFamily="34" charset="-122"/>
                <a:ea typeface="微软雅黑" panose="020B0503020204020204" pitchFamily="34" charset="-122"/>
                <a:cs typeface="微软雅黑" panose="020B0503020204020204" pitchFamily="34" charset="-122"/>
                <a:sym typeface="+mn-ea"/>
              </a:rPr>
              <a:t>36</a:t>
            </a:r>
            <a:r>
              <a:rPr lang="zh-CN" altLang="en-US" sz="1200">
                <a:solidFill>
                  <a:srgbClr val="006FC4"/>
                </a:solidFill>
                <a:latin typeface="微软雅黑" panose="020B0503020204020204" pitchFamily="34" charset="-122"/>
                <a:ea typeface="微软雅黑" panose="020B0503020204020204" pitchFamily="34" charset="-122"/>
                <a:cs typeface="微软雅黑" panose="020B0503020204020204" pitchFamily="34" charset="-122"/>
                <a:sym typeface="+mn-ea"/>
              </a:rPr>
              <a:t>栋</a:t>
            </a:r>
            <a:r>
              <a:rPr lang="en-US" altLang="zh-CN" sz="1200">
                <a:solidFill>
                  <a:srgbClr val="006FC4"/>
                </a:solidFill>
                <a:latin typeface="微软雅黑" panose="020B0503020204020204" pitchFamily="34" charset="-122"/>
                <a:ea typeface="微软雅黑" panose="020B0503020204020204" pitchFamily="34" charset="-122"/>
                <a:cs typeface="微软雅黑" panose="020B0503020204020204" pitchFamily="34" charset="-122"/>
                <a:sym typeface="+mn-ea"/>
              </a:rPr>
              <a:t>1G</a:t>
            </a:r>
            <a:endParaRPr lang="en-US" altLang="zh-CN" sz="1200">
              <a:solidFill>
                <a:srgbClr val="006FC4"/>
              </a:solidFill>
              <a:latin typeface="微软雅黑" panose="020B0503020204020204" pitchFamily="34" charset="-122"/>
              <a:ea typeface="微软雅黑" panose="020B0503020204020204" pitchFamily="34" charset="-122"/>
              <a:cs typeface="微软雅黑" panose="020B0503020204020204" pitchFamily="34" charset="-122"/>
            </a:endParaRPr>
          </a:p>
          <a:p>
            <a:pPr algn="just">
              <a:lnSpc>
                <a:spcPct val="160000"/>
              </a:lnSpc>
              <a:spcBef>
                <a:spcPts val="0"/>
              </a:spcBef>
              <a:spcAft>
                <a:spcPts val="0"/>
              </a:spcAft>
            </a:pPr>
            <a:r>
              <a:rPr lang="zh-CN" sz="1200" b="1">
                <a:solidFill>
                  <a:srgbClr val="006FC4"/>
                </a:solidFill>
                <a:latin typeface="微软雅黑" panose="020B0503020204020204" pitchFamily="34" charset="-122"/>
                <a:ea typeface="微软雅黑" panose="020B0503020204020204" pitchFamily="34" charset="-122"/>
                <a:cs typeface="微软雅黑" panose="020B0503020204020204" pitchFamily="34" charset="-122"/>
              </a:rPr>
              <a:t>机构电话：</a:t>
            </a:r>
            <a:r>
              <a:rPr lang="en-US" altLang="zh-CN" sz="1200">
                <a:solidFill>
                  <a:srgbClr val="006FC4"/>
                </a:solidFill>
                <a:latin typeface="微软雅黑" panose="020B0503020204020204" pitchFamily="34" charset="-122"/>
                <a:ea typeface="微软雅黑" panose="020B0503020204020204" pitchFamily="34" charset="-122"/>
                <a:cs typeface="微软雅黑" panose="020B0503020204020204" pitchFamily="34" charset="-122"/>
              </a:rPr>
              <a:t>0755-26456633</a:t>
            </a:r>
            <a:endParaRPr lang="en-US" altLang="zh-CN" sz="1200">
              <a:solidFill>
                <a:srgbClr val="006FC4"/>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268" name="组合 267"/>
          <p:cNvGrpSpPr/>
          <p:nvPr/>
        </p:nvGrpSpPr>
        <p:grpSpPr>
          <a:xfrm>
            <a:off x="13091795" y="7673975"/>
            <a:ext cx="1562100" cy="604520"/>
            <a:chOff x="20564" y="9068"/>
            <a:chExt cx="2460" cy="952"/>
          </a:xfrm>
        </p:grpSpPr>
        <p:sp>
          <p:nvSpPr>
            <p:cNvPr id="54" name="矩形 53"/>
            <p:cNvSpPr/>
            <p:nvPr/>
          </p:nvSpPr>
          <p:spPr>
            <a:xfrm>
              <a:off x="21906" y="9068"/>
              <a:ext cx="1119" cy="95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7" name="矩形 56"/>
            <p:cNvSpPr/>
            <p:nvPr/>
          </p:nvSpPr>
          <p:spPr>
            <a:xfrm>
              <a:off x="20564" y="9068"/>
              <a:ext cx="1119" cy="95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60" name="文本框 59"/>
          <p:cNvSpPr txBox="1"/>
          <p:nvPr/>
        </p:nvSpPr>
        <p:spPr>
          <a:xfrm>
            <a:off x="8042910" y="8220075"/>
            <a:ext cx="4511040" cy="2168525"/>
          </a:xfrm>
          <a:prstGeom prst="rect">
            <a:avLst/>
          </a:prstGeom>
          <a:noFill/>
        </p:spPr>
        <p:txBody>
          <a:bodyPr wrap="square" rtlCol="0">
            <a:spAutoFit/>
          </a:bodyPr>
          <a:p>
            <a:pPr algn="just">
              <a:lnSpc>
                <a:spcPct val="150000"/>
              </a:lnSpc>
            </a:pPr>
            <a:r>
              <a:rPr lang="en-US" altLang="zh-CN" sz="900">
                <a:solidFill>
                  <a:schemeClr val="tx1">
                    <a:lumMod val="75000"/>
                    <a:lumOff val="25000"/>
                  </a:schemeClr>
                </a:solidFill>
                <a:latin typeface="+mn-ea"/>
                <a:cs typeface="+mn-ea"/>
              </a:rPr>
              <a:t>       </a:t>
            </a:r>
            <a:r>
              <a:rPr lang="zh-CN" altLang="en-US" sz="900">
                <a:solidFill>
                  <a:schemeClr val="tx1">
                    <a:lumMod val="75000"/>
                    <a:lumOff val="25000"/>
                  </a:schemeClr>
                </a:solidFill>
                <a:latin typeface="+mn-ea"/>
                <a:cs typeface="+mn-ea"/>
              </a:rPr>
              <a:t>福光</a:t>
            </a:r>
            <a:r>
              <a:rPr sz="900">
                <a:solidFill>
                  <a:schemeClr val="tx1">
                    <a:lumMod val="75000"/>
                    <a:lumOff val="25000"/>
                  </a:schemeClr>
                </a:solidFill>
                <a:latin typeface="+mn-ea"/>
                <a:cs typeface="+mn-ea"/>
              </a:rPr>
              <a:t>社区党群服务中心本着“专业、勤力、敢想、敢为”的核心价值观，以“助人自助”的专业社工理念，承担政府惠民工作项目，开展公益活动及协助开展志愿服务，关心和帮助社区居民，提供专业的社区社工服务，将中心建设成为解决居民生活困难、满足居民发展需求的和谐阵地，充分发挥社工的“社会随诗茶</a:t>
            </a:r>
            <a:r>
              <a:rPr lang="en-US" sz="900">
                <a:solidFill>
                  <a:schemeClr val="tx1">
                    <a:lumMod val="75000"/>
                    <a:lumOff val="25000"/>
                  </a:schemeClr>
                </a:solidFill>
                <a:latin typeface="+mn-ea"/>
                <a:cs typeface="+mn-ea"/>
              </a:rPr>
              <a:t>“</a:t>
            </a:r>
            <a:r>
              <a:rPr lang="zh-CN" altLang="en-US" sz="900">
                <a:solidFill>
                  <a:schemeClr val="tx1">
                    <a:lumMod val="75000"/>
                    <a:lumOff val="25000"/>
                  </a:schemeClr>
                </a:solidFill>
                <a:latin typeface="+mn-ea"/>
                <a:cs typeface="+mn-ea"/>
              </a:rPr>
              <a:t>。</a:t>
            </a:r>
            <a:endParaRPr lang="zh-CN" altLang="en-US" sz="900">
              <a:solidFill>
                <a:schemeClr val="tx1">
                  <a:lumMod val="75000"/>
                  <a:lumOff val="25000"/>
                </a:schemeClr>
              </a:solidFill>
              <a:latin typeface="+mn-ea"/>
              <a:cs typeface="+mn-ea"/>
            </a:endParaRPr>
          </a:p>
          <a:p>
            <a:pPr algn="just">
              <a:lnSpc>
                <a:spcPct val="150000"/>
              </a:lnSpc>
            </a:pPr>
            <a:r>
              <a:rPr lang="en-US" altLang="zh-CN" sz="900">
                <a:solidFill>
                  <a:schemeClr val="tx1">
                    <a:lumMod val="75000"/>
                    <a:lumOff val="25000"/>
                  </a:schemeClr>
                </a:solidFill>
                <a:latin typeface="+mn-ea"/>
                <a:cs typeface="+mn-ea"/>
              </a:rPr>
              <a:t>      积极整合社区资源，扩大服务范围，满足社区内党员、老年人、妇女家庭、儿童青少年及外来务工人员等不同层次的服务需求。建立一套较完善的社区多样化服务，逐步培养居民参与社区事务的意识，发展社区邻里互助关系，增强社区居民的凝聚力和归属感，推动社区和谐。</a:t>
            </a:r>
            <a:endParaRPr lang="en-US" altLang="zh-CN" sz="900">
              <a:solidFill>
                <a:schemeClr val="tx1">
                  <a:lumMod val="75000"/>
                  <a:lumOff val="25000"/>
                </a:schemeClr>
              </a:solidFill>
              <a:latin typeface="+mn-ea"/>
              <a:cs typeface="+mn-ea"/>
            </a:endParaRPr>
          </a:p>
          <a:p>
            <a:pPr algn="just">
              <a:lnSpc>
                <a:spcPct val="150000"/>
              </a:lnSpc>
            </a:pPr>
            <a:endParaRPr lang="zh-CN" altLang="en-US" sz="900">
              <a:solidFill>
                <a:schemeClr val="tx1">
                  <a:lumMod val="75000"/>
                  <a:lumOff val="25000"/>
                </a:schemeClr>
              </a:solidFill>
              <a:latin typeface="+mn-ea"/>
              <a:cs typeface="+mn-ea"/>
            </a:endParaRPr>
          </a:p>
          <a:p>
            <a:pPr algn="just">
              <a:lnSpc>
                <a:spcPct val="150000"/>
              </a:lnSpc>
            </a:pPr>
            <a:endParaRPr lang="zh-CN" altLang="en-US" sz="900">
              <a:solidFill>
                <a:schemeClr val="tx1">
                  <a:lumMod val="75000"/>
                  <a:lumOff val="25000"/>
                </a:schemeClr>
              </a:solidFill>
              <a:latin typeface="+mn-ea"/>
              <a:cs typeface="+mn-ea"/>
            </a:endParaRPr>
          </a:p>
        </p:txBody>
      </p:sp>
      <p:cxnSp>
        <p:nvCxnSpPr>
          <p:cNvPr id="64" name="直接连接符 63"/>
          <p:cNvCxnSpPr/>
          <p:nvPr/>
        </p:nvCxnSpPr>
        <p:spPr>
          <a:xfrm>
            <a:off x="346710" y="1096645"/>
            <a:ext cx="6934200" cy="0"/>
          </a:xfrm>
          <a:prstGeom prst="line">
            <a:avLst/>
          </a:prstGeom>
          <a:ln>
            <a:solidFill>
              <a:srgbClr val="006FC4"/>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a:off x="346710" y="549910"/>
            <a:ext cx="6934200" cy="0"/>
          </a:xfrm>
          <a:prstGeom prst="line">
            <a:avLst/>
          </a:prstGeom>
          <a:ln>
            <a:solidFill>
              <a:srgbClr val="006FC4"/>
            </a:solidFill>
          </a:ln>
        </p:spPr>
        <p:style>
          <a:lnRef idx="1">
            <a:schemeClr val="accent1"/>
          </a:lnRef>
          <a:fillRef idx="0">
            <a:schemeClr val="accent1"/>
          </a:fillRef>
          <a:effectRef idx="0">
            <a:schemeClr val="accent1"/>
          </a:effectRef>
          <a:fontRef idx="minor">
            <a:schemeClr val="tx1"/>
          </a:fontRef>
        </p:style>
      </p:cxnSp>
      <p:sp>
        <p:nvSpPr>
          <p:cNvPr id="67" name="矩形 66"/>
          <p:cNvSpPr/>
          <p:nvPr/>
        </p:nvSpPr>
        <p:spPr>
          <a:xfrm>
            <a:off x="2380298" y="550545"/>
            <a:ext cx="2867025" cy="547370"/>
          </a:xfrm>
          <a:prstGeom prst="rect">
            <a:avLst/>
          </a:prstGeom>
          <a:solidFill>
            <a:srgbClr val="006F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rgbClr val="2F318B"/>
              </a:solidFill>
            </a:endParaRPr>
          </a:p>
        </p:txBody>
      </p:sp>
      <p:pic>
        <p:nvPicPr>
          <p:cNvPr id="68" name="图片 67" descr="升阳升页眉logo"/>
          <p:cNvPicPr>
            <a:picLocks noChangeAspect="1"/>
          </p:cNvPicPr>
          <p:nvPr/>
        </p:nvPicPr>
        <p:blipFill>
          <a:blip r:embed="rId6"/>
          <a:stretch>
            <a:fillRect/>
          </a:stretch>
        </p:blipFill>
        <p:spPr>
          <a:xfrm>
            <a:off x="438785" y="649605"/>
            <a:ext cx="1504315" cy="349250"/>
          </a:xfrm>
          <a:prstGeom prst="rect">
            <a:avLst/>
          </a:prstGeom>
        </p:spPr>
      </p:pic>
      <p:sp>
        <p:nvSpPr>
          <p:cNvPr id="73" name="文本框 72"/>
          <p:cNvSpPr txBox="1"/>
          <p:nvPr/>
        </p:nvSpPr>
        <p:spPr>
          <a:xfrm>
            <a:off x="2489518" y="618490"/>
            <a:ext cx="2629535" cy="398780"/>
          </a:xfrm>
          <a:prstGeom prst="rect">
            <a:avLst/>
          </a:prstGeom>
          <a:noFill/>
        </p:spPr>
        <p:txBody>
          <a:bodyPr wrap="square" rtlCol="0">
            <a:spAutoFit/>
          </a:bodyPr>
          <a:p>
            <a:r>
              <a:rPr lang="zh-CN" altLang="en-US" sz="2000">
                <a:solidFill>
                  <a:schemeClr val="bg1"/>
                </a:solidFill>
                <a:latin typeface="方正粗黑宋简体" panose="02000000000000000000" charset="-122"/>
                <a:ea typeface="方正粗黑宋简体" panose="02000000000000000000" charset="-122"/>
              </a:rPr>
              <a:t>福光社区</a:t>
            </a:r>
            <a:r>
              <a:rPr lang="en-US" altLang="zh-CN" sz="2000">
                <a:solidFill>
                  <a:schemeClr val="bg1"/>
                </a:solidFill>
                <a:latin typeface="方正粗黑宋简体" panose="02000000000000000000" charset="-122"/>
                <a:ea typeface="方正粗黑宋简体" panose="02000000000000000000" charset="-122"/>
              </a:rPr>
              <a:t>6</a:t>
            </a:r>
            <a:r>
              <a:rPr lang="zh-CN" altLang="en-US" sz="2000">
                <a:solidFill>
                  <a:schemeClr val="bg1"/>
                </a:solidFill>
                <a:latin typeface="方正粗黑宋简体" panose="02000000000000000000" charset="-122"/>
                <a:ea typeface="方正粗黑宋简体" panose="02000000000000000000" charset="-122"/>
              </a:rPr>
              <a:t>月活动预告</a:t>
            </a:r>
            <a:endParaRPr lang="zh-CN" altLang="en-US" sz="2000">
              <a:solidFill>
                <a:schemeClr val="bg1"/>
              </a:solidFill>
              <a:latin typeface="方正粗黑宋简体" panose="02000000000000000000" charset="-122"/>
              <a:ea typeface="方正粗黑宋简体" panose="02000000000000000000" charset="-122"/>
            </a:endParaRPr>
          </a:p>
        </p:txBody>
      </p:sp>
      <p:sp>
        <p:nvSpPr>
          <p:cNvPr id="85" name="文本框 84"/>
          <p:cNvSpPr txBox="1"/>
          <p:nvPr/>
        </p:nvSpPr>
        <p:spPr>
          <a:xfrm>
            <a:off x="5322570" y="618490"/>
            <a:ext cx="1580515" cy="460375"/>
          </a:xfrm>
          <a:prstGeom prst="rect">
            <a:avLst/>
          </a:prstGeom>
          <a:noFill/>
        </p:spPr>
        <p:txBody>
          <a:bodyPr wrap="square" rtlCol="0">
            <a:spAutoFit/>
          </a:bodyPr>
          <a:p>
            <a:pPr algn="ctr">
              <a:lnSpc>
                <a:spcPct val="100000"/>
              </a:lnSpc>
              <a:spcBef>
                <a:spcPts val="0"/>
              </a:spcBef>
              <a:spcAft>
                <a:spcPts val="0"/>
              </a:spcAft>
            </a:pPr>
            <a:r>
              <a:rPr lang="en-US" altLang="zh-CN" sz="1200">
                <a:solidFill>
                  <a:srgbClr val="006FC4"/>
                </a:solidFill>
                <a:uFillTx/>
                <a:latin typeface="方正粗黑宋简体" panose="02000000000000000000" charset="-122"/>
                <a:ea typeface="方正粗黑宋简体" panose="02000000000000000000" charset="-122"/>
              </a:rPr>
              <a:t>2022</a:t>
            </a:r>
            <a:r>
              <a:rPr lang="zh-CN" altLang="en-US" sz="1200">
                <a:solidFill>
                  <a:srgbClr val="006FC4"/>
                </a:solidFill>
                <a:uFillTx/>
                <a:latin typeface="方正粗黑宋简体" panose="02000000000000000000" charset="-122"/>
                <a:ea typeface="方正粗黑宋简体" panose="02000000000000000000" charset="-122"/>
              </a:rPr>
              <a:t>年 </a:t>
            </a:r>
            <a:r>
              <a:rPr lang="zh-CN" sz="1200" spc="100">
                <a:solidFill>
                  <a:srgbClr val="006FC4"/>
                </a:solidFill>
                <a:uFillTx/>
                <a:latin typeface="方正粗黑宋简体" panose="02000000000000000000" charset="-122"/>
                <a:ea typeface="方正粗黑宋简体" panose="02000000000000000000" charset="-122"/>
              </a:rPr>
              <a:t>第六</a:t>
            </a:r>
            <a:r>
              <a:rPr lang="zh-CN" altLang="en-US" sz="1200" spc="100">
                <a:solidFill>
                  <a:srgbClr val="006FC4"/>
                </a:solidFill>
                <a:uFillTx/>
                <a:latin typeface="方正粗黑宋简体" panose="02000000000000000000" charset="-122"/>
                <a:ea typeface="方正粗黑宋简体" panose="02000000000000000000" charset="-122"/>
              </a:rPr>
              <a:t>期</a:t>
            </a:r>
            <a:endParaRPr lang="zh-CN" altLang="en-US" sz="1200" spc="100">
              <a:solidFill>
                <a:srgbClr val="006FC4"/>
              </a:solidFill>
              <a:uFillTx/>
              <a:latin typeface="方正粗黑宋简体" panose="02000000000000000000" charset="-122"/>
              <a:ea typeface="方正粗黑宋简体" panose="02000000000000000000" charset="-122"/>
            </a:endParaRPr>
          </a:p>
          <a:p>
            <a:pPr algn="ctr">
              <a:lnSpc>
                <a:spcPct val="100000"/>
              </a:lnSpc>
              <a:spcBef>
                <a:spcPts val="0"/>
              </a:spcBef>
              <a:spcAft>
                <a:spcPts val="0"/>
              </a:spcAft>
            </a:pPr>
            <a:r>
              <a:rPr lang="zh-CN" altLang="en-US" sz="1200" spc="100">
                <a:solidFill>
                  <a:srgbClr val="006FC4"/>
                </a:solidFill>
                <a:uFillTx/>
                <a:latin typeface="方正粗黑宋简体" panose="02000000000000000000" charset="-122"/>
                <a:ea typeface="方正粗黑宋简体" panose="02000000000000000000" charset="-122"/>
              </a:rPr>
              <a:t>（总刊期</a:t>
            </a:r>
            <a:r>
              <a:rPr lang="en-US" altLang="zh-CN" sz="1200" spc="100">
                <a:solidFill>
                  <a:srgbClr val="006FC4"/>
                </a:solidFill>
                <a:uFillTx/>
                <a:latin typeface="方正粗黑宋简体" panose="02000000000000000000" charset="-122"/>
                <a:ea typeface="方正粗黑宋简体" panose="02000000000000000000" charset="-122"/>
              </a:rPr>
              <a:t>12</a:t>
            </a:r>
            <a:r>
              <a:rPr lang="zh-CN" altLang="en-US" sz="1200" spc="100">
                <a:solidFill>
                  <a:srgbClr val="006FC4"/>
                </a:solidFill>
                <a:uFillTx/>
                <a:latin typeface="方正粗黑宋简体" panose="02000000000000000000" charset="-122"/>
                <a:ea typeface="方正粗黑宋简体" panose="02000000000000000000" charset="-122"/>
              </a:rPr>
              <a:t>期）</a:t>
            </a:r>
            <a:endParaRPr lang="zh-CN" altLang="en-US" sz="1200" spc="100">
              <a:solidFill>
                <a:srgbClr val="006FC4"/>
              </a:solidFill>
              <a:uFillTx/>
              <a:latin typeface="方正粗黑宋简体" panose="02000000000000000000" charset="-122"/>
              <a:ea typeface="方正粗黑宋简体" panose="02000000000000000000" charset="-122"/>
            </a:endParaRPr>
          </a:p>
        </p:txBody>
      </p:sp>
      <p:sp>
        <p:nvSpPr>
          <p:cNvPr id="76" name="矩形 75"/>
          <p:cNvSpPr/>
          <p:nvPr/>
        </p:nvSpPr>
        <p:spPr>
          <a:xfrm>
            <a:off x="346710" y="1233170"/>
            <a:ext cx="411480" cy="687070"/>
          </a:xfrm>
          <a:prstGeom prst="rect">
            <a:avLst/>
          </a:prstGeom>
          <a:solidFill>
            <a:srgbClr val="006FC4"/>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rgbClr val="2F318B"/>
              </a:solidFill>
            </a:endParaRPr>
          </a:p>
        </p:txBody>
      </p:sp>
      <p:sp>
        <p:nvSpPr>
          <p:cNvPr id="124" name="矩形 2"/>
          <p:cNvSpPr/>
          <p:nvPr/>
        </p:nvSpPr>
        <p:spPr>
          <a:xfrm>
            <a:off x="0" y="10092055"/>
            <a:ext cx="15120620" cy="361315"/>
          </a:xfrm>
          <a:prstGeom prst="rect">
            <a:avLst/>
          </a:prstGeom>
          <a:solidFill>
            <a:srgbClr val="006FC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6" name="矩形 125"/>
          <p:cNvSpPr/>
          <p:nvPr/>
        </p:nvSpPr>
        <p:spPr>
          <a:xfrm>
            <a:off x="758190" y="1233170"/>
            <a:ext cx="1430655" cy="687070"/>
          </a:xfrm>
          <a:prstGeom prst="rect">
            <a:avLst/>
          </a:prstGeom>
          <a:solidFill>
            <a:srgbClr val="006FC4"/>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rgbClr val="2F318B"/>
              </a:solidFill>
            </a:endParaRPr>
          </a:p>
        </p:txBody>
      </p:sp>
      <p:sp>
        <p:nvSpPr>
          <p:cNvPr id="128" name="矩形 127"/>
          <p:cNvSpPr/>
          <p:nvPr/>
        </p:nvSpPr>
        <p:spPr>
          <a:xfrm>
            <a:off x="2188845" y="1233170"/>
            <a:ext cx="764540" cy="687070"/>
          </a:xfrm>
          <a:prstGeom prst="rect">
            <a:avLst/>
          </a:prstGeom>
          <a:solidFill>
            <a:srgbClr val="006FC4"/>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rgbClr val="2F318B"/>
              </a:solidFill>
            </a:endParaRPr>
          </a:p>
        </p:txBody>
      </p:sp>
      <p:sp>
        <p:nvSpPr>
          <p:cNvPr id="129" name="矩形 128"/>
          <p:cNvSpPr/>
          <p:nvPr/>
        </p:nvSpPr>
        <p:spPr>
          <a:xfrm>
            <a:off x="2953385" y="1233170"/>
            <a:ext cx="1430655" cy="687070"/>
          </a:xfrm>
          <a:prstGeom prst="rect">
            <a:avLst/>
          </a:prstGeom>
          <a:solidFill>
            <a:srgbClr val="006FC4"/>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rgbClr val="2F318B"/>
              </a:solidFill>
            </a:endParaRPr>
          </a:p>
        </p:txBody>
      </p:sp>
      <p:sp>
        <p:nvSpPr>
          <p:cNvPr id="130" name="矩形 129"/>
          <p:cNvSpPr/>
          <p:nvPr/>
        </p:nvSpPr>
        <p:spPr>
          <a:xfrm>
            <a:off x="4384040" y="1233170"/>
            <a:ext cx="2135505" cy="687070"/>
          </a:xfrm>
          <a:prstGeom prst="rect">
            <a:avLst/>
          </a:prstGeom>
          <a:solidFill>
            <a:srgbClr val="006FC4"/>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rgbClr val="2F318B"/>
              </a:solidFill>
            </a:endParaRPr>
          </a:p>
        </p:txBody>
      </p:sp>
      <p:sp>
        <p:nvSpPr>
          <p:cNvPr id="131" name="矩形 130"/>
          <p:cNvSpPr/>
          <p:nvPr/>
        </p:nvSpPr>
        <p:spPr>
          <a:xfrm>
            <a:off x="6519545" y="1233170"/>
            <a:ext cx="762000" cy="687070"/>
          </a:xfrm>
          <a:prstGeom prst="rect">
            <a:avLst/>
          </a:prstGeom>
          <a:solidFill>
            <a:srgbClr val="006FC4"/>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rgbClr val="2F318B"/>
              </a:solidFill>
            </a:endParaRPr>
          </a:p>
        </p:txBody>
      </p:sp>
      <p:sp>
        <p:nvSpPr>
          <p:cNvPr id="91" name="文本框 90"/>
          <p:cNvSpPr txBox="1"/>
          <p:nvPr/>
        </p:nvSpPr>
        <p:spPr>
          <a:xfrm>
            <a:off x="347345" y="1315403"/>
            <a:ext cx="279400" cy="583565"/>
          </a:xfrm>
          <a:prstGeom prst="rect">
            <a:avLst/>
          </a:prstGeom>
          <a:noFill/>
        </p:spPr>
        <p:txBody>
          <a:bodyPr wrap="square" rtlCol="0">
            <a:spAutoFit/>
          </a:bodyPr>
          <a:p>
            <a:r>
              <a:rPr lang="zh-CN" altLang="en-US" sz="1600">
                <a:solidFill>
                  <a:schemeClr val="bg1"/>
                </a:solidFill>
                <a:latin typeface="方正粗黑宋简体" panose="02000000000000000000" charset="-122"/>
                <a:ea typeface="方正粗黑宋简体" panose="02000000000000000000" charset="-122"/>
              </a:rPr>
              <a:t>序号</a:t>
            </a:r>
            <a:endParaRPr lang="zh-CN" altLang="en-US" sz="1600">
              <a:solidFill>
                <a:schemeClr val="bg1"/>
              </a:solidFill>
              <a:latin typeface="方正粗黑宋简体" panose="02000000000000000000" charset="-122"/>
              <a:ea typeface="方正粗黑宋简体" panose="02000000000000000000" charset="-122"/>
            </a:endParaRPr>
          </a:p>
        </p:txBody>
      </p:sp>
      <p:sp>
        <p:nvSpPr>
          <p:cNvPr id="132" name="文本框 131"/>
          <p:cNvSpPr txBox="1"/>
          <p:nvPr/>
        </p:nvSpPr>
        <p:spPr>
          <a:xfrm>
            <a:off x="1158240" y="1438910"/>
            <a:ext cx="623570" cy="337185"/>
          </a:xfrm>
          <a:prstGeom prst="rect">
            <a:avLst/>
          </a:prstGeom>
          <a:noFill/>
        </p:spPr>
        <p:txBody>
          <a:bodyPr wrap="square" rtlCol="0">
            <a:spAutoFit/>
          </a:bodyPr>
          <a:p>
            <a:r>
              <a:rPr lang="zh-CN" altLang="en-US" sz="1600">
                <a:solidFill>
                  <a:schemeClr val="bg1"/>
                </a:solidFill>
                <a:latin typeface="方正粗黑宋简体" panose="02000000000000000000" charset="-122"/>
                <a:ea typeface="方正粗黑宋简体" panose="02000000000000000000" charset="-122"/>
              </a:rPr>
              <a:t>名称</a:t>
            </a:r>
            <a:endParaRPr lang="zh-CN" altLang="en-US" sz="1600">
              <a:solidFill>
                <a:schemeClr val="bg1"/>
              </a:solidFill>
              <a:latin typeface="方正粗黑宋简体" panose="02000000000000000000" charset="-122"/>
              <a:ea typeface="方正粗黑宋简体" panose="02000000000000000000" charset="-122"/>
            </a:endParaRPr>
          </a:p>
        </p:txBody>
      </p:sp>
      <p:sp>
        <p:nvSpPr>
          <p:cNvPr id="133" name="文本框 132"/>
          <p:cNvSpPr txBox="1"/>
          <p:nvPr/>
        </p:nvSpPr>
        <p:spPr>
          <a:xfrm>
            <a:off x="2263140" y="1315720"/>
            <a:ext cx="615315" cy="583565"/>
          </a:xfrm>
          <a:prstGeom prst="rect">
            <a:avLst/>
          </a:prstGeom>
          <a:noFill/>
        </p:spPr>
        <p:txBody>
          <a:bodyPr wrap="square" rtlCol="0">
            <a:spAutoFit/>
          </a:bodyPr>
          <a:p>
            <a:r>
              <a:rPr lang="zh-CN" altLang="en-US" sz="1600">
                <a:solidFill>
                  <a:schemeClr val="bg1"/>
                </a:solidFill>
                <a:latin typeface="方正粗黑宋简体" panose="02000000000000000000" charset="-122"/>
                <a:ea typeface="方正粗黑宋简体" panose="02000000000000000000" charset="-122"/>
              </a:rPr>
              <a:t>招募</a:t>
            </a:r>
            <a:endParaRPr lang="zh-CN" altLang="en-US" sz="1600">
              <a:solidFill>
                <a:schemeClr val="bg1"/>
              </a:solidFill>
              <a:latin typeface="方正粗黑宋简体" panose="02000000000000000000" charset="-122"/>
              <a:ea typeface="方正粗黑宋简体" panose="02000000000000000000" charset="-122"/>
            </a:endParaRPr>
          </a:p>
          <a:p>
            <a:r>
              <a:rPr lang="zh-CN" altLang="en-US" sz="1600">
                <a:solidFill>
                  <a:schemeClr val="bg1"/>
                </a:solidFill>
                <a:latin typeface="方正粗黑宋简体" panose="02000000000000000000" charset="-122"/>
                <a:ea typeface="方正粗黑宋简体" panose="02000000000000000000" charset="-122"/>
              </a:rPr>
              <a:t>对象</a:t>
            </a:r>
            <a:endParaRPr lang="zh-CN" altLang="en-US" sz="1600">
              <a:solidFill>
                <a:schemeClr val="bg1"/>
              </a:solidFill>
              <a:latin typeface="方正粗黑宋简体" panose="02000000000000000000" charset="-122"/>
              <a:ea typeface="方正粗黑宋简体" panose="02000000000000000000" charset="-122"/>
            </a:endParaRPr>
          </a:p>
        </p:txBody>
      </p:sp>
      <p:sp>
        <p:nvSpPr>
          <p:cNvPr id="134" name="文本框 133"/>
          <p:cNvSpPr txBox="1"/>
          <p:nvPr/>
        </p:nvSpPr>
        <p:spPr>
          <a:xfrm>
            <a:off x="3110230" y="1408430"/>
            <a:ext cx="1118235" cy="337185"/>
          </a:xfrm>
          <a:prstGeom prst="rect">
            <a:avLst/>
          </a:prstGeom>
          <a:noFill/>
        </p:spPr>
        <p:txBody>
          <a:bodyPr wrap="square" rtlCol="0">
            <a:spAutoFit/>
          </a:bodyPr>
          <a:p>
            <a:r>
              <a:rPr lang="zh-CN" altLang="en-US" sz="1600">
                <a:solidFill>
                  <a:schemeClr val="bg1"/>
                </a:solidFill>
                <a:latin typeface="方正粗黑宋简体" panose="02000000000000000000" charset="-122"/>
                <a:ea typeface="方正粗黑宋简体" panose="02000000000000000000" charset="-122"/>
              </a:rPr>
              <a:t>活动时间</a:t>
            </a:r>
            <a:endParaRPr lang="zh-CN" altLang="en-US" sz="1600">
              <a:solidFill>
                <a:schemeClr val="bg1"/>
              </a:solidFill>
              <a:latin typeface="方正粗黑宋简体" panose="02000000000000000000" charset="-122"/>
              <a:ea typeface="方正粗黑宋简体" panose="02000000000000000000" charset="-122"/>
            </a:endParaRPr>
          </a:p>
        </p:txBody>
      </p:sp>
      <p:sp>
        <p:nvSpPr>
          <p:cNvPr id="135" name="文本框 134"/>
          <p:cNvSpPr txBox="1"/>
          <p:nvPr/>
        </p:nvSpPr>
        <p:spPr>
          <a:xfrm>
            <a:off x="5195570" y="1408430"/>
            <a:ext cx="693420" cy="337185"/>
          </a:xfrm>
          <a:prstGeom prst="rect">
            <a:avLst/>
          </a:prstGeom>
          <a:noFill/>
        </p:spPr>
        <p:txBody>
          <a:bodyPr wrap="square" rtlCol="0">
            <a:spAutoFit/>
          </a:bodyPr>
          <a:p>
            <a:r>
              <a:rPr lang="zh-CN" altLang="en-US" sz="1600">
                <a:solidFill>
                  <a:schemeClr val="bg1"/>
                </a:solidFill>
                <a:latin typeface="方正粗黑宋简体" panose="02000000000000000000" charset="-122"/>
                <a:ea typeface="方正粗黑宋简体" panose="02000000000000000000" charset="-122"/>
              </a:rPr>
              <a:t>内容</a:t>
            </a:r>
            <a:endParaRPr lang="zh-CN" altLang="en-US" sz="1600">
              <a:solidFill>
                <a:schemeClr val="bg1"/>
              </a:solidFill>
              <a:latin typeface="方正粗黑宋简体" panose="02000000000000000000" charset="-122"/>
              <a:ea typeface="方正粗黑宋简体" panose="02000000000000000000" charset="-122"/>
            </a:endParaRPr>
          </a:p>
        </p:txBody>
      </p:sp>
      <p:sp>
        <p:nvSpPr>
          <p:cNvPr id="136" name="文本框 135"/>
          <p:cNvSpPr txBox="1"/>
          <p:nvPr/>
        </p:nvSpPr>
        <p:spPr>
          <a:xfrm>
            <a:off x="6607810" y="1274445"/>
            <a:ext cx="900430" cy="583565"/>
          </a:xfrm>
          <a:prstGeom prst="rect">
            <a:avLst/>
          </a:prstGeom>
          <a:noFill/>
        </p:spPr>
        <p:txBody>
          <a:bodyPr wrap="square" rtlCol="0">
            <a:spAutoFit/>
          </a:bodyPr>
          <a:p>
            <a:r>
              <a:rPr lang="zh-CN" altLang="en-US" sz="1600">
                <a:solidFill>
                  <a:schemeClr val="bg1"/>
                </a:solidFill>
                <a:latin typeface="方正粗黑宋简体" panose="02000000000000000000" charset="-122"/>
                <a:ea typeface="方正粗黑宋简体" panose="02000000000000000000" charset="-122"/>
              </a:rPr>
              <a:t>负责</a:t>
            </a:r>
            <a:endParaRPr lang="zh-CN" altLang="en-US" sz="1600">
              <a:solidFill>
                <a:schemeClr val="bg1"/>
              </a:solidFill>
              <a:latin typeface="方正粗黑宋简体" panose="02000000000000000000" charset="-122"/>
              <a:ea typeface="方正粗黑宋简体" panose="02000000000000000000" charset="-122"/>
            </a:endParaRPr>
          </a:p>
          <a:p>
            <a:r>
              <a:rPr lang="zh-CN" altLang="en-US" sz="1600">
                <a:solidFill>
                  <a:schemeClr val="bg1"/>
                </a:solidFill>
                <a:latin typeface="方正粗黑宋简体" panose="02000000000000000000" charset="-122"/>
                <a:ea typeface="方正粗黑宋简体" panose="02000000000000000000" charset="-122"/>
              </a:rPr>
              <a:t>社工</a:t>
            </a:r>
            <a:endParaRPr lang="zh-CN" altLang="en-US" sz="1600">
              <a:solidFill>
                <a:schemeClr val="bg1"/>
              </a:solidFill>
              <a:latin typeface="方正粗黑宋简体" panose="02000000000000000000" charset="-122"/>
              <a:ea typeface="方正粗黑宋简体" panose="02000000000000000000" charset="-122"/>
            </a:endParaRPr>
          </a:p>
        </p:txBody>
      </p:sp>
      <p:sp>
        <p:nvSpPr>
          <p:cNvPr id="203" name="矩形 202"/>
          <p:cNvSpPr/>
          <p:nvPr/>
        </p:nvSpPr>
        <p:spPr>
          <a:xfrm>
            <a:off x="360045" y="1920240"/>
            <a:ext cx="411480" cy="687070"/>
          </a:xfrm>
          <a:prstGeom prst="rect">
            <a:avLst/>
          </a:prstGeom>
          <a:solidFill>
            <a:schemeClr val="accent1">
              <a:lumMod val="60000"/>
              <a:lumOff val="4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200">
                <a:solidFill>
                  <a:schemeClr val="tx1"/>
                </a:solidFill>
              </a:rPr>
              <a:t>1</a:t>
            </a:r>
            <a:endParaRPr lang="en-US" altLang="zh-CN" sz="1200">
              <a:solidFill>
                <a:schemeClr val="tx1"/>
              </a:solidFill>
            </a:endParaRPr>
          </a:p>
        </p:txBody>
      </p:sp>
      <p:sp>
        <p:nvSpPr>
          <p:cNvPr id="204" name="矩形 203"/>
          <p:cNvSpPr/>
          <p:nvPr/>
        </p:nvSpPr>
        <p:spPr>
          <a:xfrm>
            <a:off x="754380" y="1920240"/>
            <a:ext cx="1430655" cy="687070"/>
          </a:xfrm>
          <a:prstGeom prst="rect">
            <a:avLst/>
          </a:prstGeom>
          <a:solidFill>
            <a:schemeClr val="accent1">
              <a:lumMod val="60000"/>
              <a:lumOff val="4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000">
                <a:solidFill>
                  <a:schemeClr val="tx1"/>
                </a:solidFill>
                <a:sym typeface="+mn-ea"/>
              </a:rPr>
              <a:t>童创未来</a:t>
            </a:r>
            <a:endParaRPr lang="zh-CN" altLang="en-US" sz="1000">
              <a:solidFill>
                <a:schemeClr val="tx1"/>
              </a:solidFill>
              <a:sym typeface="+mn-ea"/>
            </a:endParaRPr>
          </a:p>
        </p:txBody>
      </p:sp>
      <p:sp>
        <p:nvSpPr>
          <p:cNvPr id="205" name="矩形 204"/>
          <p:cNvSpPr/>
          <p:nvPr/>
        </p:nvSpPr>
        <p:spPr>
          <a:xfrm>
            <a:off x="2189480" y="1904365"/>
            <a:ext cx="764540" cy="687070"/>
          </a:xfrm>
          <a:prstGeom prst="rect">
            <a:avLst/>
          </a:prstGeom>
          <a:solidFill>
            <a:schemeClr val="accent1">
              <a:lumMod val="60000"/>
              <a:lumOff val="4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sz="1000">
                <a:solidFill>
                  <a:schemeClr val="tx1"/>
                </a:solidFill>
                <a:sym typeface="+mn-ea"/>
              </a:rPr>
              <a:t>社区居民</a:t>
            </a:r>
            <a:endParaRPr lang="zh-CN" altLang="en-US" sz="1000">
              <a:solidFill>
                <a:schemeClr val="tx1"/>
              </a:solidFill>
            </a:endParaRPr>
          </a:p>
        </p:txBody>
      </p:sp>
      <p:sp>
        <p:nvSpPr>
          <p:cNvPr id="206" name="矩形 205"/>
          <p:cNvSpPr/>
          <p:nvPr/>
        </p:nvSpPr>
        <p:spPr>
          <a:xfrm>
            <a:off x="2961640" y="1920240"/>
            <a:ext cx="1430655" cy="687070"/>
          </a:xfrm>
          <a:prstGeom prst="rect">
            <a:avLst/>
          </a:prstGeom>
          <a:solidFill>
            <a:schemeClr val="accent1">
              <a:lumMod val="60000"/>
              <a:lumOff val="4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sz="1000">
                <a:solidFill>
                  <a:schemeClr val="tx1"/>
                </a:solidFill>
                <a:sym typeface="+mn-ea"/>
              </a:rPr>
              <a:t>1</a:t>
            </a:r>
            <a:r>
              <a:rPr sz="1000">
                <a:solidFill>
                  <a:schemeClr val="tx1"/>
                </a:solidFill>
                <a:sym typeface="+mn-ea"/>
              </a:rPr>
              <a:t>、8、14、21</a:t>
            </a:r>
            <a:r>
              <a:rPr lang="zh-CN" sz="1000">
                <a:solidFill>
                  <a:schemeClr val="tx1"/>
                </a:solidFill>
                <a:sym typeface="+mn-ea"/>
              </a:rPr>
              <a:t>日</a:t>
            </a:r>
            <a:r>
              <a:rPr sz="1000">
                <a:solidFill>
                  <a:schemeClr val="tx1"/>
                </a:solidFill>
                <a:sym typeface="+mn-ea"/>
              </a:rPr>
              <a:t>14:30-17:00</a:t>
            </a:r>
            <a:endParaRPr sz="1000">
              <a:solidFill>
                <a:schemeClr val="tx1"/>
              </a:solidFill>
              <a:sym typeface="+mn-ea"/>
            </a:endParaRPr>
          </a:p>
        </p:txBody>
      </p:sp>
      <p:sp>
        <p:nvSpPr>
          <p:cNvPr id="207" name="矩形 206"/>
          <p:cNvSpPr/>
          <p:nvPr/>
        </p:nvSpPr>
        <p:spPr>
          <a:xfrm>
            <a:off x="4392295" y="1904365"/>
            <a:ext cx="2135505" cy="687070"/>
          </a:xfrm>
          <a:prstGeom prst="rect">
            <a:avLst/>
          </a:prstGeom>
          <a:solidFill>
            <a:schemeClr val="accent1">
              <a:lumMod val="60000"/>
              <a:lumOff val="4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en-US" altLang="zh-CN" sz="1200">
                <a:solidFill>
                  <a:schemeClr val="tx1"/>
                </a:solidFill>
                <a:sym typeface="+mn-ea"/>
              </a:rPr>
              <a:t> </a:t>
            </a:r>
            <a:r>
              <a:rPr lang="zh-CN" altLang="en-US" sz="800">
                <a:solidFill>
                  <a:schemeClr val="tx1"/>
                </a:solidFill>
                <a:sym typeface="+mn-ea"/>
              </a:rPr>
              <a:t>活动内容：以普及科技、科技教育问题为核心，定制乐高创造力提升课程。</a:t>
            </a:r>
            <a:endParaRPr lang="zh-CN" altLang="en-US" sz="800">
              <a:solidFill>
                <a:schemeClr val="tx1"/>
              </a:solidFill>
              <a:sym typeface="+mn-ea"/>
            </a:endParaRPr>
          </a:p>
        </p:txBody>
      </p:sp>
      <p:sp>
        <p:nvSpPr>
          <p:cNvPr id="208" name="矩形 207"/>
          <p:cNvSpPr/>
          <p:nvPr/>
        </p:nvSpPr>
        <p:spPr>
          <a:xfrm>
            <a:off x="6520180" y="1904365"/>
            <a:ext cx="762000" cy="687070"/>
          </a:xfrm>
          <a:prstGeom prst="rect">
            <a:avLst/>
          </a:prstGeom>
          <a:solidFill>
            <a:schemeClr val="accent1">
              <a:lumMod val="60000"/>
              <a:lumOff val="4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000">
                <a:solidFill>
                  <a:schemeClr val="tx1"/>
                </a:solidFill>
                <a:sym typeface="+mn-ea"/>
              </a:rPr>
              <a:t>杨秀芳</a:t>
            </a:r>
            <a:endParaRPr lang="zh-CN" altLang="en-US" sz="1000">
              <a:solidFill>
                <a:schemeClr val="tx1"/>
              </a:solidFill>
              <a:sym typeface="+mn-ea"/>
            </a:endParaRPr>
          </a:p>
        </p:txBody>
      </p:sp>
      <p:sp>
        <p:nvSpPr>
          <p:cNvPr id="210" name="矩形 209"/>
          <p:cNvSpPr/>
          <p:nvPr/>
        </p:nvSpPr>
        <p:spPr>
          <a:xfrm>
            <a:off x="758190" y="2591435"/>
            <a:ext cx="1430655" cy="687070"/>
          </a:xfrm>
          <a:prstGeom prst="rect">
            <a:avLst/>
          </a:prstGeom>
          <a:solidFill>
            <a:schemeClr val="accent1">
              <a:lumMod val="20000"/>
              <a:lumOff val="8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000">
                <a:solidFill>
                  <a:schemeClr val="tx1"/>
                </a:solidFill>
              </a:rPr>
              <a:t>非遗-景泰蓝</a:t>
            </a:r>
            <a:endParaRPr lang="zh-CN" altLang="en-US" sz="1000">
              <a:solidFill>
                <a:schemeClr val="tx1"/>
              </a:solidFill>
            </a:endParaRPr>
          </a:p>
        </p:txBody>
      </p:sp>
      <p:sp>
        <p:nvSpPr>
          <p:cNvPr id="211" name="矩形 210"/>
          <p:cNvSpPr/>
          <p:nvPr/>
        </p:nvSpPr>
        <p:spPr>
          <a:xfrm>
            <a:off x="2188845" y="2591435"/>
            <a:ext cx="764540" cy="687070"/>
          </a:xfrm>
          <a:prstGeom prst="rect">
            <a:avLst/>
          </a:prstGeom>
          <a:solidFill>
            <a:schemeClr val="accent1">
              <a:lumMod val="20000"/>
              <a:lumOff val="8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sz="1000">
                <a:solidFill>
                  <a:schemeClr val="tx1"/>
                </a:solidFill>
                <a:sym typeface="+mn-ea"/>
              </a:rPr>
              <a:t>社区居民</a:t>
            </a:r>
            <a:endParaRPr sz="1000">
              <a:solidFill>
                <a:schemeClr val="tx1"/>
              </a:solidFill>
            </a:endParaRPr>
          </a:p>
        </p:txBody>
      </p:sp>
      <p:sp>
        <p:nvSpPr>
          <p:cNvPr id="212" name="矩形 211"/>
          <p:cNvSpPr/>
          <p:nvPr/>
        </p:nvSpPr>
        <p:spPr>
          <a:xfrm>
            <a:off x="2953385" y="2591435"/>
            <a:ext cx="1430655" cy="687070"/>
          </a:xfrm>
          <a:prstGeom prst="rect">
            <a:avLst/>
          </a:prstGeom>
          <a:solidFill>
            <a:schemeClr val="accent1">
              <a:lumMod val="20000"/>
              <a:lumOff val="8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000">
                <a:solidFill>
                  <a:schemeClr val="tx1"/>
                </a:solidFill>
              </a:rPr>
              <a:t>6</a:t>
            </a:r>
            <a:r>
              <a:rPr lang="zh-CN" altLang="en-US" sz="1000">
                <a:solidFill>
                  <a:schemeClr val="tx1"/>
                </a:solidFill>
              </a:rPr>
              <a:t>月</a:t>
            </a:r>
            <a:r>
              <a:rPr lang="en-US" altLang="zh-CN" sz="1000">
                <a:solidFill>
                  <a:schemeClr val="tx1"/>
                </a:solidFill>
              </a:rPr>
              <a:t>6</a:t>
            </a:r>
            <a:r>
              <a:rPr lang="zh-CN" altLang="en-US" sz="1000">
                <a:solidFill>
                  <a:schemeClr val="tx1"/>
                </a:solidFill>
              </a:rPr>
              <a:t>日14:30-17:00</a:t>
            </a:r>
            <a:endParaRPr lang="zh-CN" altLang="en-US" sz="1000">
              <a:solidFill>
                <a:schemeClr val="tx1"/>
              </a:solidFill>
            </a:endParaRPr>
          </a:p>
        </p:txBody>
      </p:sp>
      <p:sp>
        <p:nvSpPr>
          <p:cNvPr id="213" name="矩形 212"/>
          <p:cNvSpPr/>
          <p:nvPr/>
        </p:nvSpPr>
        <p:spPr>
          <a:xfrm>
            <a:off x="4392295" y="2591435"/>
            <a:ext cx="2135505" cy="687070"/>
          </a:xfrm>
          <a:prstGeom prst="rect">
            <a:avLst/>
          </a:prstGeom>
          <a:solidFill>
            <a:schemeClr val="accent1">
              <a:lumMod val="20000"/>
              <a:lumOff val="8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800">
                <a:solidFill>
                  <a:schemeClr val="tx1"/>
                </a:solidFill>
              </a:rPr>
              <a:t>活动内容：古朴典雅、精美华贵的景泰蓝，具有鲜明的民族风格和深刻的文化内涵，被称为国宝京粹。</a:t>
            </a:r>
            <a:endParaRPr lang="zh-CN" altLang="en-US" sz="800">
              <a:solidFill>
                <a:schemeClr val="tx1"/>
              </a:solidFill>
            </a:endParaRPr>
          </a:p>
        </p:txBody>
      </p:sp>
      <p:sp>
        <p:nvSpPr>
          <p:cNvPr id="214" name="矩形 213"/>
          <p:cNvSpPr/>
          <p:nvPr/>
        </p:nvSpPr>
        <p:spPr>
          <a:xfrm>
            <a:off x="6519545" y="2607310"/>
            <a:ext cx="762000" cy="687070"/>
          </a:xfrm>
          <a:prstGeom prst="rect">
            <a:avLst/>
          </a:prstGeom>
          <a:solidFill>
            <a:schemeClr val="accent1">
              <a:lumMod val="20000"/>
              <a:lumOff val="8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000">
                <a:solidFill>
                  <a:schemeClr val="tx1"/>
                </a:solidFill>
                <a:sym typeface="+mn-ea"/>
              </a:rPr>
              <a:t>杨秀芳</a:t>
            </a:r>
            <a:endParaRPr lang="zh-CN" altLang="en-US" sz="1000">
              <a:solidFill>
                <a:schemeClr val="tx1"/>
              </a:solidFill>
            </a:endParaRPr>
          </a:p>
        </p:txBody>
      </p:sp>
      <p:sp>
        <p:nvSpPr>
          <p:cNvPr id="215" name="矩形 214"/>
          <p:cNvSpPr/>
          <p:nvPr/>
        </p:nvSpPr>
        <p:spPr>
          <a:xfrm>
            <a:off x="347345" y="3278505"/>
            <a:ext cx="411480" cy="687070"/>
          </a:xfrm>
          <a:prstGeom prst="rect">
            <a:avLst/>
          </a:prstGeom>
          <a:solidFill>
            <a:schemeClr val="accent1">
              <a:lumMod val="60000"/>
              <a:lumOff val="4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200">
                <a:solidFill>
                  <a:schemeClr val="tx1"/>
                </a:solidFill>
                <a:sym typeface="+mn-ea"/>
              </a:rPr>
              <a:t>3</a:t>
            </a:r>
            <a:endParaRPr lang="en-US" altLang="zh-CN" sz="1200">
              <a:solidFill>
                <a:schemeClr val="tx1"/>
              </a:solidFill>
            </a:endParaRPr>
          </a:p>
        </p:txBody>
      </p:sp>
      <p:sp>
        <p:nvSpPr>
          <p:cNvPr id="216" name="矩形 215"/>
          <p:cNvSpPr/>
          <p:nvPr/>
        </p:nvSpPr>
        <p:spPr>
          <a:xfrm>
            <a:off x="758825" y="3278505"/>
            <a:ext cx="1430655" cy="687070"/>
          </a:xfrm>
          <a:prstGeom prst="rect">
            <a:avLst/>
          </a:prstGeom>
          <a:solidFill>
            <a:schemeClr val="accent1">
              <a:lumMod val="60000"/>
              <a:lumOff val="4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000">
                <a:solidFill>
                  <a:schemeClr val="tx1"/>
                </a:solidFill>
                <a:sym typeface="+mn-ea"/>
              </a:rPr>
              <a:t>民微项目：中医推拿</a:t>
            </a:r>
            <a:endParaRPr lang="zh-CN" altLang="en-US" sz="1000">
              <a:solidFill>
                <a:schemeClr val="tx1"/>
              </a:solidFill>
              <a:sym typeface="+mn-ea"/>
            </a:endParaRPr>
          </a:p>
        </p:txBody>
      </p:sp>
      <p:sp>
        <p:nvSpPr>
          <p:cNvPr id="217" name="矩形 216"/>
          <p:cNvSpPr/>
          <p:nvPr/>
        </p:nvSpPr>
        <p:spPr>
          <a:xfrm>
            <a:off x="2185035" y="3278505"/>
            <a:ext cx="776605" cy="683260"/>
          </a:xfrm>
          <a:prstGeom prst="rect">
            <a:avLst/>
          </a:prstGeom>
          <a:solidFill>
            <a:schemeClr val="accent1">
              <a:lumMod val="60000"/>
              <a:lumOff val="4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sz="1000">
                <a:solidFill>
                  <a:schemeClr val="tx1"/>
                </a:solidFill>
                <a:sym typeface="+mn-ea"/>
              </a:rPr>
              <a:t>社区居民</a:t>
            </a:r>
            <a:endParaRPr lang="zh-CN" sz="1000">
              <a:solidFill>
                <a:schemeClr val="tx1"/>
              </a:solidFill>
              <a:sym typeface="+mn-ea"/>
            </a:endParaRPr>
          </a:p>
        </p:txBody>
      </p:sp>
      <p:sp>
        <p:nvSpPr>
          <p:cNvPr id="218" name="矩形 217"/>
          <p:cNvSpPr/>
          <p:nvPr/>
        </p:nvSpPr>
        <p:spPr>
          <a:xfrm>
            <a:off x="2951480" y="3294380"/>
            <a:ext cx="1430655" cy="687070"/>
          </a:xfrm>
          <a:prstGeom prst="rect">
            <a:avLst/>
          </a:prstGeom>
          <a:solidFill>
            <a:schemeClr val="accent1">
              <a:lumMod val="60000"/>
              <a:lumOff val="4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sz="1000">
                <a:solidFill>
                  <a:schemeClr val="tx1"/>
                </a:solidFill>
              </a:rPr>
              <a:t>周一、五</a:t>
            </a:r>
            <a:r>
              <a:rPr lang="en-US" altLang="zh-CN" sz="1000">
                <a:solidFill>
                  <a:schemeClr val="tx1"/>
                </a:solidFill>
              </a:rPr>
              <a:t>9:00-12:00</a:t>
            </a:r>
            <a:endParaRPr lang="zh-CN" altLang="en-US" sz="1000">
              <a:solidFill>
                <a:schemeClr val="tx1"/>
              </a:solidFill>
            </a:endParaRPr>
          </a:p>
        </p:txBody>
      </p:sp>
      <p:sp>
        <p:nvSpPr>
          <p:cNvPr id="219" name="矩形 218"/>
          <p:cNvSpPr/>
          <p:nvPr/>
        </p:nvSpPr>
        <p:spPr>
          <a:xfrm>
            <a:off x="4384675" y="3293745"/>
            <a:ext cx="2135505" cy="687705"/>
          </a:xfrm>
          <a:prstGeom prst="rect">
            <a:avLst/>
          </a:prstGeom>
          <a:solidFill>
            <a:schemeClr val="accent1">
              <a:lumMod val="60000"/>
              <a:lumOff val="4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sz="800">
                <a:solidFill>
                  <a:schemeClr val="tx1"/>
                </a:solidFill>
                <a:sym typeface="+mn-ea"/>
              </a:rPr>
              <a:t>福光</a:t>
            </a:r>
            <a:r>
              <a:rPr sz="800">
                <a:solidFill>
                  <a:schemeClr val="tx1"/>
                </a:solidFill>
                <a:sym typeface="+mn-ea"/>
              </a:rPr>
              <a:t>近期开展“生活中的中医常识与运用”系列活动(免费)，届时，将有知名中医师亲临坐诊，为居民提供健康咨询</a:t>
            </a:r>
            <a:r>
              <a:rPr lang="zh-CN" sz="800">
                <a:solidFill>
                  <a:schemeClr val="tx1"/>
                </a:solidFill>
                <a:sym typeface="+mn-ea"/>
              </a:rPr>
              <a:t>、</a:t>
            </a:r>
            <a:r>
              <a:rPr sz="800">
                <a:solidFill>
                  <a:schemeClr val="tx1"/>
                </a:solidFill>
                <a:sym typeface="+mn-ea"/>
              </a:rPr>
              <a:t>中医推拿理、艾灸、拔罐、膏贴等服务体验活动</a:t>
            </a:r>
            <a:r>
              <a:rPr lang="zh-CN" sz="800">
                <a:solidFill>
                  <a:schemeClr val="tx1"/>
                </a:solidFill>
                <a:sym typeface="+mn-ea"/>
              </a:rPr>
              <a:t>。</a:t>
            </a:r>
            <a:endParaRPr lang="zh-CN" sz="800">
              <a:solidFill>
                <a:schemeClr val="tx1"/>
              </a:solidFill>
              <a:sym typeface="+mn-ea"/>
            </a:endParaRPr>
          </a:p>
        </p:txBody>
      </p:sp>
      <p:sp>
        <p:nvSpPr>
          <p:cNvPr id="220" name="矩形 219"/>
          <p:cNvSpPr/>
          <p:nvPr/>
        </p:nvSpPr>
        <p:spPr>
          <a:xfrm>
            <a:off x="6520180" y="3278505"/>
            <a:ext cx="762000" cy="687070"/>
          </a:xfrm>
          <a:prstGeom prst="rect">
            <a:avLst/>
          </a:prstGeom>
          <a:solidFill>
            <a:schemeClr val="accent1">
              <a:lumMod val="60000"/>
              <a:lumOff val="4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000">
                <a:solidFill>
                  <a:schemeClr val="tx1"/>
                </a:solidFill>
              </a:rPr>
              <a:t>张雪群</a:t>
            </a:r>
            <a:endParaRPr lang="zh-CN" altLang="en-US" sz="1000">
              <a:solidFill>
                <a:schemeClr val="tx1"/>
              </a:solidFill>
            </a:endParaRPr>
          </a:p>
        </p:txBody>
      </p:sp>
      <p:sp>
        <p:nvSpPr>
          <p:cNvPr id="221" name="矩形 220"/>
          <p:cNvSpPr/>
          <p:nvPr/>
        </p:nvSpPr>
        <p:spPr>
          <a:xfrm>
            <a:off x="346710" y="3965575"/>
            <a:ext cx="411480" cy="687070"/>
          </a:xfrm>
          <a:prstGeom prst="rect">
            <a:avLst/>
          </a:prstGeom>
          <a:solidFill>
            <a:schemeClr val="accent1">
              <a:lumMod val="20000"/>
              <a:lumOff val="8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200">
                <a:solidFill>
                  <a:schemeClr val="tx1"/>
                </a:solidFill>
              </a:rPr>
              <a:t>4</a:t>
            </a:r>
            <a:endParaRPr lang="en-US" altLang="zh-CN" sz="1200">
              <a:solidFill>
                <a:schemeClr val="tx1"/>
              </a:solidFill>
            </a:endParaRPr>
          </a:p>
        </p:txBody>
      </p:sp>
      <p:sp>
        <p:nvSpPr>
          <p:cNvPr id="222" name="矩形 221"/>
          <p:cNvSpPr/>
          <p:nvPr/>
        </p:nvSpPr>
        <p:spPr>
          <a:xfrm>
            <a:off x="758190" y="3965575"/>
            <a:ext cx="1430655" cy="687070"/>
          </a:xfrm>
          <a:prstGeom prst="rect">
            <a:avLst/>
          </a:prstGeom>
          <a:solidFill>
            <a:schemeClr val="accent1">
              <a:lumMod val="20000"/>
              <a:lumOff val="8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000">
                <a:solidFill>
                  <a:schemeClr val="tx1"/>
                </a:solidFill>
              </a:rPr>
              <a:t>“我专注，我进步”专注力养成活动</a:t>
            </a:r>
            <a:endParaRPr lang="zh-CN" altLang="en-US" sz="1000">
              <a:solidFill>
                <a:schemeClr val="tx1"/>
              </a:solidFill>
            </a:endParaRPr>
          </a:p>
        </p:txBody>
      </p:sp>
      <p:sp>
        <p:nvSpPr>
          <p:cNvPr id="223" name="矩形 222"/>
          <p:cNvSpPr/>
          <p:nvPr/>
        </p:nvSpPr>
        <p:spPr>
          <a:xfrm>
            <a:off x="2188845" y="3965575"/>
            <a:ext cx="764540" cy="687070"/>
          </a:xfrm>
          <a:prstGeom prst="rect">
            <a:avLst/>
          </a:prstGeom>
          <a:solidFill>
            <a:schemeClr val="accent1">
              <a:lumMod val="20000"/>
              <a:lumOff val="8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sz="1000">
                <a:solidFill>
                  <a:schemeClr val="tx1"/>
                </a:solidFill>
                <a:sym typeface="+mn-ea"/>
              </a:rPr>
              <a:t>社区居民</a:t>
            </a:r>
            <a:endParaRPr lang="zh-CN" altLang="en-US" sz="1000">
              <a:solidFill>
                <a:schemeClr val="tx1"/>
              </a:solidFill>
              <a:sym typeface="+mn-ea"/>
            </a:endParaRPr>
          </a:p>
        </p:txBody>
      </p:sp>
      <p:sp>
        <p:nvSpPr>
          <p:cNvPr id="224" name="矩形 223"/>
          <p:cNvSpPr/>
          <p:nvPr/>
        </p:nvSpPr>
        <p:spPr>
          <a:xfrm>
            <a:off x="2951480" y="3981450"/>
            <a:ext cx="1430655" cy="687070"/>
          </a:xfrm>
          <a:prstGeom prst="rect">
            <a:avLst/>
          </a:prstGeom>
          <a:solidFill>
            <a:schemeClr val="accent1">
              <a:lumMod val="20000"/>
              <a:lumOff val="8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000">
                <a:solidFill>
                  <a:schemeClr val="tx1"/>
                </a:solidFill>
              </a:rPr>
              <a:t>全天</a:t>
            </a:r>
            <a:endParaRPr lang="zh-CN" altLang="en-US" sz="1000">
              <a:solidFill>
                <a:schemeClr val="tx1"/>
              </a:solidFill>
            </a:endParaRPr>
          </a:p>
        </p:txBody>
      </p:sp>
      <p:sp>
        <p:nvSpPr>
          <p:cNvPr id="225" name="矩形 224"/>
          <p:cNvSpPr/>
          <p:nvPr/>
        </p:nvSpPr>
        <p:spPr>
          <a:xfrm>
            <a:off x="4384040" y="3965575"/>
            <a:ext cx="2135505" cy="670560"/>
          </a:xfrm>
          <a:prstGeom prst="rect">
            <a:avLst/>
          </a:prstGeom>
          <a:solidFill>
            <a:schemeClr val="accent1">
              <a:lumMod val="20000"/>
              <a:lumOff val="8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sz="1000">
                <a:solidFill>
                  <a:schemeClr val="tx1"/>
                </a:solidFill>
              </a:rPr>
              <a:t>通过“舒尔特方格”游戏进行打卡，培养青少年儿童专注力</a:t>
            </a:r>
            <a:endParaRPr lang="zh-CN" altLang="en-US" sz="1000">
              <a:solidFill>
                <a:schemeClr val="tx1"/>
              </a:solidFill>
            </a:endParaRPr>
          </a:p>
        </p:txBody>
      </p:sp>
      <p:sp>
        <p:nvSpPr>
          <p:cNvPr id="226" name="矩形 225"/>
          <p:cNvSpPr/>
          <p:nvPr/>
        </p:nvSpPr>
        <p:spPr>
          <a:xfrm>
            <a:off x="6519545" y="3965575"/>
            <a:ext cx="762000" cy="687070"/>
          </a:xfrm>
          <a:prstGeom prst="rect">
            <a:avLst/>
          </a:prstGeom>
          <a:solidFill>
            <a:schemeClr val="accent1">
              <a:lumMod val="20000"/>
              <a:lumOff val="8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000">
                <a:solidFill>
                  <a:schemeClr val="tx1"/>
                </a:solidFill>
              </a:rPr>
              <a:t>姚彤</a:t>
            </a:r>
            <a:endParaRPr lang="zh-CN" altLang="en-US" sz="1000">
              <a:solidFill>
                <a:schemeClr val="tx1"/>
              </a:solidFill>
            </a:endParaRPr>
          </a:p>
        </p:txBody>
      </p:sp>
      <p:sp>
        <p:nvSpPr>
          <p:cNvPr id="227" name="矩形 226"/>
          <p:cNvSpPr/>
          <p:nvPr/>
        </p:nvSpPr>
        <p:spPr>
          <a:xfrm>
            <a:off x="347345" y="4652645"/>
            <a:ext cx="411480" cy="687070"/>
          </a:xfrm>
          <a:prstGeom prst="rect">
            <a:avLst/>
          </a:prstGeom>
          <a:solidFill>
            <a:schemeClr val="accent1">
              <a:lumMod val="60000"/>
              <a:lumOff val="4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200">
                <a:solidFill>
                  <a:schemeClr val="tx1"/>
                </a:solidFill>
              </a:rPr>
              <a:t>5</a:t>
            </a:r>
            <a:endParaRPr lang="en-US" altLang="zh-CN" sz="1200">
              <a:solidFill>
                <a:schemeClr val="tx1"/>
              </a:solidFill>
            </a:endParaRPr>
          </a:p>
        </p:txBody>
      </p:sp>
      <p:sp>
        <p:nvSpPr>
          <p:cNvPr id="228" name="矩形 227"/>
          <p:cNvSpPr/>
          <p:nvPr/>
        </p:nvSpPr>
        <p:spPr>
          <a:xfrm>
            <a:off x="754380" y="4652645"/>
            <a:ext cx="1430655" cy="687070"/>
          </a:xfrm>
          <a:prstGeom prst="rect">
            <a:avLst/>
          </a:prstGeom>
          <a:solidFill>
            <a:schemeClr val="accent1">
              <a:lumMod val="60000"/>
              <a:lumOff val="4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000">
                <a:solidFill>
                  <a:schemeClr val="tx1"/>
                </a:solidFill>
              </a:rPr>
              <a:t>音乐花园</a:t>
            </a:r>
            <a:endParaRPr lang="zh-CN" altLang="en-US" sz="1000">
              <a:solidFill>
                <a:schemeClr val="tx1"/>
              </a:solidFill>
            </a:endParaRPr>
          </a:p>
        </p:txBody>
      </p:sp>
      <p:sp>
        <p:nvSpPr>
          <p:cNvPr id="229" name="矩形 228"/>
          <p:cNvSpPr/>
          <p:nvPr/>
        </p:nvSpPr>
        <p:spPr>
          <a:xfrm>
            <a:off x="2189480" y="4652645"/>
            <a:ext cx="764540" cy="687070"/>
          </a:xfrm>
          <a:prstGeom prst="rect">
            <a:avLst/>
          </a:prstGeom>
          <a:solidFill>
            <a:schemeClr val="accent1">
              <a:lumMod val="60000"/>
              <a:lumOff val="4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000">
                <a:solidFill>
                  <a:schemeClr val="tx1"/>
                </a:solidFill>
                <a:sym typeface="+mn-ea"/>
              </a:rPr>
              <a:t>社区居民</a:t>
            </a:r>
            <a:endParaRPr lang="zh-CN" altLang="en-US" sz="1000">
              <a:solidFill>
                <a:schemeClr val="tx1"/>
              </a:solidFill>
              <a:sym typeface="+mn-ea"/>
            </a:endParaRPr>
          </a:p>
        </p:txBody>
      </p:sp>
      <p:sp>
        <p:nvSpPr>
          <p:cNvPr id="230" name="矩形 229"/>
          <p:cNvSpPr/>
          <p:nvPr/>
        </p:nvSpPr>
        <p:spPr>
          <a:xfrm>
            <a:off x="2954020" y="4652645"/>
            <a:ext cx="1430655" cy="687070"/>
          </a:xfrm>
          <a:prstGeom prst="rect">
            <a:avLst/>
          </a:prstGeom>
          <a:solidFill>
            <a:schemeClr val="accent1">
              <a:lumMod val="60000"/>
              <a:lumOff val="4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000">
                <a:solidFill>
                  <a:schemeClr val="tx1"/>
                </a:solidFill>
              </a:rPr>
              <a:t>6</a:t>
            </a:r>
            <a:r>
              <a:rPr lang="zh-CN" altLang="en-US" sz="1000">
                <a:solidFill>
                  <a:schemeClr val="tx1"/>
                </a:solidFill>
              </a:rPr>
              <a:t>月</a:t>
            </a:r>
            <a:r>
              <a:rPr lang="en-US" altLang="zh-CN" sz="1000">
                <a:solidFill>
                  <a:schemeClr val="tx1"/>
                </a:solidFill>
              </a:rPr>
              <a:t>11</a:t>
            </a:r>
            <a:r>
              <a:rPr lang="zh-CN" altLang="en-US" sz="1000">
                <a:solidFill>
                  <a:schemeClr val="tx1"/>
                </a:solidFill>
              </a:rPr>
              <a:t>日</a:t>
            </a:r>
            <a:r>
              <a:rPr lang="en-US" altLang="zh-CN" sz="1000">
                <a:solidFill>
                  <a:schemeClr val="tx1"/>
                </a:solidFill>
              </a:rPr>
              <a:t>10:00-11:00</a:t>
            </a:r>
            <a:endParaRPr lang="en-US" altLang="zh-CN" sz="1000">
              <a:solidFill>
                <a:schemeClr val="tx1"/>
              </a:solidFill>
            </a:endParaRPr>
          </a:p>
        </p:txBody>
      </p:sp>
      <p:sp>
        <p:nvSpPr>
          <p:cNvPr id="231" name="矩形 230"/>
          <p:cNvSpPr/>
          <p:nvPr/>
        </p:nvSpPr>
        <p:spPr>
          <a:xfrm>
            <a:off x="4392295" y="4652645"/>
            <a:ext cx="2135505" cy="687070"/>
          </a:xfrm>
          <a:prstGeom prst="rect">
            <a:avLst/>
          </a:prstGeom>
          <a:solidFill>
            <a:schemeClr val="accent1">
              <a:lumMod val="60000"/>
              <a:lumOff val="4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sz="900">
                <a:solidFill>
                  <a:schemeClr val="tx1"/>
                </a:solidFill>
                <a:sym typeface="+mn-ea"/>
              </a:rPr>
              <a:t>《音乐花园》以音乐为主教学，激发小朋友的兴趣，通过呼应与问答、节奏游戏、舞曲、律动等音乐活动，培养小朋友感受音乐与理解音乐的能力，体验集体音乐游戏的快乐。</a:t>
            </a:r>
            <a:endParaRPr sz="900">
              <a:solidFill>
                <a:schemeClr val="tx1"/>
              </a:solidFill>
              <a:sym typeface="+mn-ea"/>
            </a:endParaRPr>
          </a:p>
        </p:txBody>
      </p:sp>
      <p:sp>
        <p:nvSpPr>
          <p:cNvPr id="232" name="矩形 231"/>
          <p:cNvSpPr/>
          <p:nvPr/>
        </p:nvSpPr>
        <p:spPr>
          <a:xfrm>
            <a:off x="6520180" y="4646930"/>
            <a:ext cx="762000" cy="687070"/>
          </a:xfrm>
          <a:prstGeom prst="rect">
            <a:avLst/>
          </a:prstGeom>
          <a:solidFill>
            <a:schemeClr val="accent1">
              <a:lumMod val="60000"/>
              <a:lumOff val="4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000">
                <a:solidFill>
                  <a:schemeClr val="tx1"/>
                </a:solidFill>
              </a:rPr>
              <a:t>张春莲</a:t>
            </a:r>
            <a:endParaRPr lang="zh-CN" altLang="en-US" sz="1000">
              <a:solidFill>
                <a:schemeClr val="tx1"/>
              </a:solidFill>
            </a:endParaRPr>
          </a:p>
        </p:txBody>
      </p:sp>
      <p:sp>
        <p:nvSpPr>
          <p:cNvPr id="233" name="矩形 232"/>
          <p:cNvSpPr/>
          <p:nvPr/>
        </p:nvSpPr>
        <p:spPr>
          <a:xfrm>
            <a:off x="360045" y="5346065"/>
            <a:ext cx="411480" cy="687070"/>
          </a:xfrm>
          <a:prstGeom prst="rect">
            <a:avLst/>
          </a:prstGeom>
          <a:solidFill>
            <a:schemeClr val="accent1">
              <a:lumMod val="20000"/>
              <a:lumOff val="8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200">
                <a:solidFill>
                  <a:schemeClr val="tx1"/>
                </a:solidFill>
              </a:rPr>
              <a:t>6</a:t>
            </a:r>
            <a:endParaRPr lang="en-US" altLang="zh-CN" sz="1200">
              <a:solidFill>
                <a:schemeClr val="tx1"/>
              </a:solidFill>
            </a:endParaRPr>
          </a:p>
        </p:txBody>
      </p:sp>
      <p:sp>
        <p:nvSpPr>
          <p:cNvPr id="234" name="矩形 233"/>
          <p:cNvSpPr/>
          <p:nvPr/>
        </p:nvSpPr>
        <p:spPr>
          <a:xfrm>
            <a:off x="758190" y="5339715"/>
            <a:ext cx="1430655" cy="687070"/>
          </a:xfrm>
          <a:prstGeom prst="rect">
            <a:avLst/>
          </a:prstGeom>
          <a:solidFill>
            <a:schemeClr val="accent1">
              <a:lumMod val="20000"/>
              <a:lumOff val="8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000">
                <a:solidFill>
                  <a:schemeClr val="tx1"/>
                </a:solidFill>
              </a:rPr>
              <a:t>亲子运动会</a:t>
            </a:r>
            <a:endParaRPr lang="zh-CN" altLang="en-US" sz="1000">
              <a:solidFill>
                <a:schemeClr val="tx1"/>
              </a:solidFill>
            </a:endParaRPr>
          </a:p>
        </p:txBody>
      </p:sp>
      <p:sp>
        <p:nvSpPr>
          <p:cNvPr id="235" name="矩形 234"/>
          <p:cNvSpPr/>
          <p:nvPr/>
        </p:nvSpPr>
        <p:spPr>
          <a:xfrm>
            <a:off x="2188845" y="5339715"/>
            <a:ext cx="764540" cy="687070"/>
          </a:xfrm>
          <a:prstGeom prst="rect">
            <a:avLst/>
          </a:prstGeom>
          <a:solidFill>
            <a:schemeClr val="accent1">
              <a:lumMod val="20000"/>
              <a:lumOff val="8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000">
                <a:solidFill>
                  <a:schemeClr val="tx1"/>
                </a:solidFill>
                <a:sym typeface="+mn-ea"/>
              </a:rPr>
              <a:t>社区居民</a:t>
            </a:r>
            <a:endParaRPr lang="zh-CN" altLang="en-US" sz="1000">
              <a:solidFill>
                <a:schemeClr val="tx1"/>
              </a:solidFill>
              <a:sym typeface="+mn-ea"/>
            </a:endParaRPr>
          </a:p>
        </p:txBody>
      </p:sp>
      <p:sp>
        <p:nvSpPr>
          <p:cNvPr id="236" name="矩形 235"/>
          <p:cNvSpPr/>
          <p:nvPr/>
        </p:nvSpPr>
        <p:spPr>
          <a:xfrm>
            <a:off x="2953385" y="5346065"/>
            <a:ext cx="1430655" cy="687070"/>
          </a:xfrm>
          <a:prstGeom prst="rect">
            <a:avLst/>
          </a:prstGeom>
          <a:solidFill>
            <a:schemeClr val="accent1">
              <a:lumMod val="20000"/>
              <a:lumOff val="8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000">
                <a:solidFill>
                  <a:schemeClr val="tx1"/>
                </a:solidFill>
              </a:rPr>
              <a:t>6</a:t>
            </a:r>
            <a:r>
              <a:rPr lang="zh-CN" altLang="en-US" sz="1000">
                <a:solidFill>
                  <a:schemeClr val="tx1"/>
                </a:solidFill>
              </a:rPr>
              <a:t>月</a:t>
            </a:r>
            <a:r>
              <a:rPr lang="en-US" altLang="zh-CN" sz="1000">
                <a:solidFill>
                  <a:schemeClr val="tx1"/>
                </a:solidFill>
              </a:rPr>
              <a:t>11</a:t>
            </a:r>
            <a:r>
              <a:rPr lang="zh-CN" altLang="en-US" sz="1000">
                <a:solidFill>
                  <a:schemeClr val="tx1"/>
                </a:solidFill>
              </a:rPr>
              <a:t>日13:00-17:00</a:t>
            </a:r>
            <a:endParaRPr lang="zh-CN" altLang="en-US" sz="1000">
              <a:solidFill>
                <a:schemeClr val="tx1"/>
              </a:solidFill>
            </a:endParaRPr>
          </a:p>
        </p:txBody>
      </p:sp>
      <p:sp>
        <p:nvSpPr>
          <p:cNvPr id="237" name="矩形 236"/>
          <p:cNvSpPr/>
          <p:nvPr/>
        </p:nvSpPr>
        <p:spPr>
          <a:xfrm>
            <a:off x="4384040" y="5339715"/>
            <a:ext cx="2135505" cy="687070"/>
          </a:xfrm>
          <a:prstGeom prst="rect">
            <a:avLst/>
          </a:prstGeom>
          <a:solidFill>
            <a:schemeClr val="accent1">
              <a:lumMod val="20000"/>
              <a:lumOff val="8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sz="800">
                <a:solidFill>
                  <a:schemeClr val="tx1"/>
                </a:solidFill>
              </a:rPr>
              <a:t>“快乐运动，心心相通”亲子趣味运动会，来增进亲子间情感交流，促进亲子间有效沟通，提高其亲子沟通能力。</a:t>
            </a:r>
            <a:endParaRPr lang="zh-CN" altLang="en-US" sz="800">
              <a:solidFill>
                <a:schemeClr val="tx1"/>
              </a:solidFill>
            </a:endParaRPr>
          </a:p>
        </p:txBody>
      </p:sp>
      <p:sp>
        <p:nvSpPr>
          <p:cNvPr id="238" name="矩形 237"/>
          <p:cNvSpPr/>
          <p:nvPr/>
        </p:nvSpPr>
        <p:spPr>
          <a:xfrm>
            <a:off x="6519545" y="5339715"/>
            <a:ext cx="762000" cy="687070"/>
          </a:xfrm>
          <a:prstGeom prst="rect">
            <a:avLst/>
          </a:prstGeom>
          <a:solidFill>
            <a:schemeClr val="accent1">
              <a:lumMod val="20000"/>
              <a:lumOff val="8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000">
                <a:solidFill>
                  <a:schemeClr val="tx1"/>
                </a:solidFill>
                <a:sym typeface="+mn-ea"/>
              </a:rPr>
              <a:t>张春莲</a:t>
            </a:r>
            <a:endParaRPr lang="zh-CN" altLang="en-US" sz="1000">
              <a:solidFill>
                <a:schemeClr val="tx1"/>
              </a:solidFill>
              <a:sym typeface="+mn-ea"/>
            </a:endParaRPr>
          </a:p>
        </p:txBody>
      </p:sp>
      <p:sp>
        <p:nvSpPr>
          <p:cNvPr id="239" name="矩形 238"/>
          <p:cNvSpPr/>
          <p:nvPr/>
        </p:nvSpPr>
        <p:spPr>
          <a:xfrm>
            <a:off x="347345" y="6026785"/>
            <a:ext cx="411480" cy="687070"/>
          </a:xfrm>
          <a:prstGeom prst="rect">
            <a:avLst/>
          </a:prstGeom>
          <a:solidFill>
            <a:schemeClr val="accent1">
              <a:lumMod val="60000"/>
              <a:lumOff val="4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200">
                <a:solidFill>
                  <a:schemeClr val="tx1"/>
                </a:solidFill>
                <a:sym typeface="+mn-ea"/>
              </a:rPr>
              <a:t>7</a:t>
            </a:r>
            <a:endParaRPr lang="en-US" altLang="zh-CN" sz="1200">
              <a:solidFill>
                <a:schemeClr val="tx1"/>
              </a:solidFill>
              <a:sym typeface="+mn-ea"/>
            </a:endParaRPr>
          </a:p>
        </p:txBody>
      </p:sp>
      <p:sp>
        <p:nvSpPr>
          <p:cNvPr id="240" name="矩形 239"/>
          <p:cNvSpPr/>
          <p:nvPr/>
        </p:nvSpPr>
        <p:spPr>
          <a:xfrm>
            <a:off x="758825" y="6026785"/>
            <a:ext cx="1430655" cy="687070"/>
          </a:xfrm>
          <a:prstGeom prst="rect">
            <a:avLst/>
          </a:prstGeom>
          <a:solidFill>
            <a:schemeClr val="accent1">
              <a:lumMod val="60000"/>
              <a:lumOff val="4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000">
                <a:solidFill>
                  <a:schemeClr val="tx1"/>
                </a:solidFill>
              </a:rPr>
              <a:t>专属亲子T恤DIY</a:t>
            </a:r>
            <a:endParaRPr lang="zh-CN" altLang="en-US" sz="1000">
              <a:solidFill>
                <a:schemeClr val="tx1"/>
              </a:solidFill>
            </a:endParaRPr>
          </a:p>
        </p:txBody>
      </p:sp>
      <p:sp>
        <p:nvSpPr>
          <p:cNvPr id="241" name="矩形 240"/>
          <p:cNvSpPr/>
          <p:nvPr/>
        </p:nvSpPr>
        <p:spPr>
          <a:xfrm>
            <a:off x="2189480" y="6026785"/>
            <a:ext cx="764540" cy="687070"/>
          </a:xfrm>
          <a:prstGeom prst="rect">
            <a:avLst/>
          </a:prstGeom>
          <a:solidFill>
            <a:schemeClr val="accent1">
              <a:lumMod val="60000"/>
              <a:lumOff val="4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000">
                <a:solidFill>
                  <a:schemeClr val="tx1"/>
                </a:solidFill>
                <a:sym typeface="+mn-ea"/>
              </a:rPr>
              <a:t>社区居民</a:t>
            </a:r>
            <a:endParaRPr lang="zh-CN" altLang="en-US" sz="1000">
              <a:solidFill>
                <a:schemeClr val="tx1"/>
              </a:solidFill>
              <a:sym typeface="+mn-ea"/>
            </a:endParaRPr>
          </a:p>
        </p:txBody>
      </p:sp>
      <p:sp>
        <p:nvSpPr>
          <p:cNvPr id="242" name="矩形 241"/>
          <p:cNvSpPr/>
          <p:nvPr/>
        </p:nvSpPr>
        <p:spPr>
          <a:xfrm>
            <a:off x="2954020" y="6026785"/>
            <a:ext cx="1430655" cy="687070"/>
          </a:xfrm>
          <a:prstGeom prst="rect">
            <a:avLst/>
          </a:prstGeom>
          <a:solidFill>
            <a:schemeClr val="accent1">
              <a:lumMod val="60000"/>
              <a:lumOff val="4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000">
                <a:solidFill>
                  <a:schemeClr val="tx1"/>
                </a:solidFill>
              </a:rPr>
              <a:t>6月12日</a:t>
            </a:r>
            <a:r>
              <a:rPr lang="en-US" altLang="zh-CN" sz="1000">
                <a:solidFill>
                  <a:schemeClr val="tx1"/>
                </a:solidFill>
              </a:rPr>
              <a:t>9:30-11：30</a:t>
            </a:r>
            <a:endParaRPr lang="en-US" altLang="zh-CN" sz="1000">
              <a:solidFill>
                <a:schemeClr val="tx1"/>
              </a:solidFill>
            </a:endParaRPr>
          </a:p>
        </p:txBody>
      </p:sp>
      <p:sp>
        <p:nvSpPr>
          <p:cNvPr id="243" name="矩形 242"/>
          <p:cNvSpPr/>
          <p:nvPr/>
        </p:nvSpPr>
        <p:spPr>
          <a:xfrm>
            <a:off x="4392295" y="6026785"/>
            <a:ext cx="2135505" cy="687070"/>
          </a:xfrm>
          <a:prstGeom prst="rect">
            <a:avLst/>
          </a:prstGeom>
          <a:solidFill>
            <a:schemeClr val="accent1">
              <a:lumMod val="60000"/>
              <a:lumOff val="4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en-US" altLang="zh-CN" sz="800">
                <a:solidFill>
                  <a:schemeClr val="tx1"/>
                </a:solidFill>
              </a:rPr>
              <a:t>学习亲子装设计方法，了解转印原理与技能，体验手工绘制专属亲子装的乐趣，用热转印的方式创作一套亲子装，增加亲子间的情感。</a:t>
            </a:r>
            <a:endParaRPr lang="en-US" altLang="zh-CN" sz="800">
              <a:solidFill>
                <a:schemeClr val="tx1"/>
              </a:solidFill>
            </a:endParaRPr>
          </a:p>
        </p:txBody>
      </p:sp>
      <p:sp>
        <p:nvSpPr>
          <p:cNvPr id="244" name="矩形 243"/>
          <p:cNvSpPr/>
          <p:nvPr/>
        </p:nvSpPr>
        <p:spPr>
          <a:xfrm>
            <a:off x="6520180" y="6026785"/>
            <a:ext cx="762000" cy="687070"/>
          </a:xfrm>
          <a:prstGeom prst="rect">
            <a:avLst/>
          </a:prstGeom>
          <a:solidFill>
            <a:schemeClr val="accent1">
              <a:lumMod val="60000"/>
              <a:lumOff val="4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000">
                <a:solidFill>
                  <a:schemeClr val="tx1"/>
                </a:solidFill>
                <a:sym typeface="+mn-ea"/>
              </a:rPr>
              <a:t>张春莲</a:t>
            </a:r>
            <a:endParaRPr lang="zh-CN" altLang="en-US" sz="1000">
              <a:solidFill>
                <a:schemeClr val="tx1"/>
              </a:solidFill>
              <a:sym typeface="+mn-ea"/>
            </a:endParaRPr>
          </a:p>
        </p:txBody>
      </p:sp>
      <p:sp>
        <p:nvSpPr>
          <p:cNvPr id="245" name="矩形 244"/>
          <p:cNvSpPr/>
          <p:nvPr/>
        </p:nvSpPr>
        <p:spPr>
          <a:xfrm>
            <a:off x="346710" y="6713855"/>
            <a:ext cx="411480" cy="687070"/>
          </a:xfrm>
          <a:prstGeom prst="rect">
            <a:avLst/>
          </a:prstGeom>
          <a:solidFill>
            <a:schemeClr val="accent1">
              <a:lumMod val="20000"/>
              <a:lumOff val="8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p>
            <a:pPr lvl="0" algn="ctr">
              <a:buClrTx/>
              <a:buSzTx/>
              <a:buFontTx/>
            </a:pPr>
            <a:r>
              <a:rPr lang="en-US" altLang="zh-CN" sz="1200">
                <a:solidFill>
                  <a:schemeClr val="tx1"/>
                </a:solidFill>
                <a:sym typeface="+mn-ea"/>
              </a:rPr>
              <a:t>8</a:t>
            </a:r>
            <a:endParaRPr lang="en-US" altLang="zh-CN" sz="1200">
              <a:solidFill>
                <a:schemeClr val="tx1"/>
              </a:solidFill>
              <a:sym typeface="+mn-ea"/>
            </a:endParaRPr>
          </a:p>
        </p:txBody>
      </p:sp>
      <p:sp>
        <p:nvSpPr>
          <p:cNvPr id="246" name="矩形 245"/>
          <p:cNvSpPr/>
          <p:nvPr/>
        </p:nvSpPr>
        <p:spPr>
          <a:xfrm>
            <a:off x="758190" y="6713855"/>
            <a:ext cx="1430655" cy="687070"/>
          </a:xfrm>
          <a:prstGeom prst="rect">
            <a:avLst/>
          </a:prstGeom>
          <a:solidFill>
            <a:schemeClr val="accent1">
              <a:lumMod val="20000"/>
              <a:lumOff val="8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p>
            <a:pPr lvl="0" algn="ctr">
              <a:buClrTx/>
              <a:buSzTx/>
              <a:buFontTx/>
            </a:pPr>
            <a:r>
              <a:rPr lang="zh-CN" altLang="en-US" sz="1000">
                <a:solidFill>
                  <a:schemeClr val="tx1"/>
                </a:solidFill>
                <a:sym typeface="+mn-ea"/>
              </a:rPr>
              <a:t>体验意大利文化</a:t>
            </a:r>
            <a:endParaRPr lang="zh-CN" altLang="en-US" sz="1000">
              <a:solidFill>
                <a:schemeClr val="tx1"/>
              </a:solidFill>
              <a:sym typeface="+mn-ea"/>
            </a:endParaRPr>
          </a:p>
        </p:txBody>
      </p:sp>
      <p:sp>
        <p:nvSpPr>
          <p:cNvPr id="247" name="矩形 246"/>
          <p:cNvSpPr/>
          <p:nvPr/>
        </p:nvSpPr>
        <p:spPr>
          <a:xfrm>
            <a:off x="2188845" y="6713855"/>
            <a:ext cx="764540" cy="687070"/>
          </a:xfrm>
          <a:prstGeom prst="rect">
            <a:avLst/>
          </a:prstGeom>
          <a:solidFill>
            <a:schemeClr val="accent1">
              <a:lumMod val="20000"/>
              <a:lumOff val="8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p>
            <a:pPr lvl="0" algn="ctr">
              <a:buClrTx/>
              <a:buSzTx/>
              <a:buFontTx/>
            </a:pPr>
            <a:r>
              <a:rPr lang="zh-CN" altLang="en-US" sz="1000">
                <a:solidFill>
                  <a:schemeClr val="tx1"/>
                </a:solidFill>
                <a:sym typeface="+mn-ea"/>
              </a:rPr>
              <a:t>社区居民</a:t>
            </a:r>
            <a:endParaRPr lang="zh-CN" altLang="en-US" sz="1000">
              <a:solidFill>
                <a:schemeClr val="tx1"/>
              </a:solidFill>
              <a:sym typeface="+mn-ea"/>
            </a:endParaRPr>
          </a:p>
        </p:txBody>
      </p:sp>
      <p:sp>
        <p:nvSpPr>
          <p:cNvPr id="248" name="矩形 247"/>
          <p:cNvSpPr/>
          <p:nvPr/>
        </p:nvSpPr>
        <p:spPr>
          <a:xfrm>
            <a:off x="2953385" y="6713855"/>
            <a:ext cx="1430655" cy="687070"/>
          </a:xfrm>
          <a:prstGeom prst="rect">
            <a:avLst/>
          </a:prstGeom>
          <a:solidFill>
            <a:schemeClr val="accent1">
              <a:lumMod val="20000"/>
              <a:lumOff val="8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000">
                <a:solidFill>
                  <a:schemeClr val="tx1"/>
                </a:solidFill>
                <a:sym typeface="+mn-ea"/>
              </a:rPr>
              <a:t>6</a:t>
            </a:r>
            <a:r>
              <a:rPr lang="zh-CN" altLang="en-US" sz="1000">
                <a:solidFill>
                  <a:schemeClr val="tx1"/>
                </a:solidFill>
                <a:sym typeface="+mn-ea"/>
              </a:rPr>
              <a:t>月</a:t>
            </a:r>
            <a:r>
              <a:rPr lang="en-US" altLang="zh-CN" sz="1000">
                <a:solidFill>
                  <a:schemeClr val="tx1"/>
                </a:solidFill>
                <a:sym typeface="+mn-ea"/>
              </a:rPr>
              <a:t>25</a:t>
            </a:r>
            <a:r>
              <a:rPr lang="zh-CN" altLang="en-US" sz="1000">
                <a:solidFill>
                  <a:schemeClr val="tx1"/>
                </a:solidFill>
                <a:sym typeface="+mn-ea"/>
              </a:rPr>
              <a:t>日13:00-17:00</a:t>
            </a:r>
            <a:endParaRPr lang="zh-CN" altLang="en-US" sz="1000"/>
          </a:p>
        </p:txBody>
      </p:sp>
      <p:sp>
        <p:nvSpPr>
          <p:cNvPr id="249" name="矩形 248"/>
          <p:cNvSpPr/>
          <p:nvPr/>
        </p:nvSpPr>
        <p:spPr>
          <a:xfrm>
            <a:off x="4384040" y="6713855"/>
            <a:ext cx="2135505" cy="687070"/>
          </a:xfrm>
          <a:prstGeom prst="rect">
            <a:avLst/>
          </a:prstGeom>
          <a:solidFill>
            <a:schemeClr val="accent1">
              <a:lumMod val="20000"/>
              <a:lumOff val="8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l"/>
            <a:r>
              <a:rPr lang="zh-CN" altLang="en-US" sz="1000">
                <a:solidFill>
                  <a:schemeClr val="tx1"/>
                </a:solidFill>
                <a:sym typeface="+mn-ea"/>
              </a:rPr>
              <a:t>制作意大利编织挂毯</a:t>
            </a:r>
            <a:endParaRPr lang="zh-CN" altLang="en-US" sz="1000">
              <a:solidFill>
                <a:schemeClr val="tx1"/>
              </a:solidFill>
              <a:sym typeface="+mn-ea"/>
            </a:endParaRPr>
          </a:p>
        </p:txBody>
      </p:sp>
      <p:sp>
        <p:nvSpPr>
          <p:cNvPr id="250" name="矩形 249"/>
          <p:cNvSpPr/>
          <p:nvPr/>
        </p:nvSpPr>
        <p:spPr>
          <a:xfrm>
            <a:off x="6519545" y="6785610"/>
            <a:ext cx="762000" cy="687070"/>
          </a:xfrm>
          <a:prstGeom prst="rect">
            <a:avLst/>
          </a:prstGeom>
          <a:solidFill>
            <a:schemeClr val="accent1">
              <a:lumMod val="20000"/>
              <a:lumOff val="8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900">
                <a:solidFill>
                  <a:schemeClr val="tx1"/>
                </a:solidFill>
                <a:sym typeface="+mn-ea"/>
              </a:rPr>
              <a:t>姚彤</a:t>
            </a:r>
            <a:endParaRPr lang="zh-CN" altLang="en-US" sz="900">
              <a:solidFill>
                <a:schemeClr val="tx1"/>
              </a:solidFill>
              <a:sym typeface="+mn-ea"/>
            </a:endParaRPr>
          </a:p>
        </p:txBody>
      </p:sp>
      <p:sp>
        <p:nvSpPr>
          <p:cNvPr id="251" name="矩形 250"/>
          <p:cNvSpPr/>
          <p:nvPr/>
        </p:nvSpPr>
        <p:spPr>
          <a:xfrm>
            <a:off x="347345" y="7400925"/>
            <a:ext cx="411480" cy="687070"/>
          </a:xfrm>
          <a:prstGeom prst="rect">
            <a:avLst/>
          </a:prstGeom>
          <a:solidFill>
            <a:schemeClr val="accent1">
              <a:lumMod val="60000"/>
              <a:lumOff val="4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200">
                <a:solidFill>
                  <a:schemeClr val="tx1"/>
                </a:solidFill>
                <a:sym typeface="+mn-ea"/>
              </a:rPr>
              <a:t>9</a:t>
            </a:r>
            <a:endParaRPr lang="en-US" altLang="zh-CN" sz="1200">
              <a:solidFill>
                <a:schemeClr val="tx1"/>
              </a:solidFill>
              <a:sym typeface="+mn-ea"/>
            </a:endParaRPr>
          </a:p>
        </p:txBody>
      </p:sp>
      <p:sp>
        <p:nvSpPr>
          <p:cNvPr id="252" name="矩形 251"/>
          <p:cNvSpPr/>
          <p:nvPr/>
        </p:nvSpPr>
        <p:spPr>
          <a:xfrm>
            <a:off x="754380" y="7400925"/>
            <a:ext cx="1430655" cy="687070"/>
          </a:xfrm>
          <a:prstGeom prst="rect">
            <a:avLst/>
          </a:prstGeom>
          <a:solidFill>
            <a:schemeClr val="accent1">
              <a:lumMod val="60000"/>
              <a:lumOff val="4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000">
                <a:solidFill>
                  <a:schemeClr val="tx1"/>
                </a:solidFill>
              </a:rPr>
              <a:t>非遗</a:t>
            </a:r>
            <a:r>
              <a:rPr lang="en-US" altLang="zh-CN" sz="1000">
                <a:solidFill>
                  <a:schemeClr val="tx1"/>
                </a:solidFill>
              </a:rPr>
              <a:t>——</a:t>
            </a:r>
            <a:r>
              <a:rPr lang="zh-CN" altLang="en-US" sz="1000">
                <a:solidFill>
                  <a:schemeClr val="tx1"/>
                </a:solidFill>
              </a:rPr>
              <a:t>景泰蓝</a:t>
            </a:r>
            <a:endParaRPr lang="zh-CN" altLang="en-US" sz="1000">
              <a:solidFill>
                <a:schemeClr val="tx1"/>
              </a:solidFill>
            </a:endParaRPr>
          </a:p>
        </p:txBody>
      </p:sp>
      <p:sp>
        <p:nvSpPr>
          <p:cNvPr id="253" name="矩形 252"/>
          <p:cNvSpPr/>
          <p:nvPr/>
        </p:nvSpPr>
        <p:spPr>
          <a:xfrm>
            <a:off x="2189480" y="7400925"/>
            <a:ext cx="764540" cy="687070"/>
          </a:xfrm>
          <a:prstGeom prst="rect">
            <a:avLst/>
          </a:prstGeom>
          <a:solidFill>
            <a:schemeClr val="accent1">
              <a:lumMod val="60000"/>
              <a:lumOff val="4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000">
                <a:solidFill>
                  <a:schemeClr val="tx1"/>
                </a:solidFill>
              </a:rPr>
              <a:t>社区居民</a:t>
            </a:r>
            <a:endParaRPr lang="zh-CN" altLang="en-US" sz="1000">
              <a:solidFill>
                <a:schemeClr val="tx1"/>
              </a:solidFill>
            </a:endParaRPr>
          </a:p>
        </p:txBody>
      </p:sp>
      <p:sp>
        <p:nvSpPr>
          <p:cNvPr id="254" name="矩形 253"/>
          <p:cNvSpPr/>
          <p:nvPr/>
        </p:nvSpPr>
        <p:spPr>
          <a:xfrm>
            <a:off x="2951480" y="7400925"/>
            <a:ext cx="1430655" cy="687070"/>
          </a:xfrm>
          <a:prstGeom prst="rect">
            <a:avLst/>
          </a:prstGeom>
          <a:solidFill>
            <a:schemeClr val="accent1">
              <a:lumMod val="60000"/>
              <a:lumOff val="4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sz="1000">
                <a:solidFill>
                  <a:schemeClr val="tx1"/>
                </a:solidFill>
              </a:rPr>
              <a:t>6</a:t>
            </a:r>
            <a:r>
              <a:rPr lang="zh-CN" altLang="en-US" sz="1000">
                <a:solidFill>
                  <a:schemeClr val="tx1"/>
                </a:solidFill>
              </a:rPr>
              <a:t>月</a:t>
            </a:r>
            <a:r>
              <a:rPr lang="en-US" altLang="zh-CN" sz="1000">
                <a:solidFill>
                  <a:schemeClr val="tx1"/>
                </a:solidFill>
              </a:rPr>
              <a:t>6</a:t>
            </a:r>
            <a:r>
              <a:rPr lang="zh-CN" altLang="en-US" sz="1000">
                <a:solidFill>
                  <a:schemeClr val="tx1"/>
                </a:solidFill>
              </a:rPr>
              <a:t>日</a:t>
            </a:r>
            <a:r>
              <a:rPr sz="1000">
                <a:solidFill>
                  <a:schemeClr val="tx1"/>
                </a:solidFill>
              </a:rPr>
              <a:t>14:30-17:00</a:t>
            </a:r>
            <a:endParaRPr lang="zh-CN" altLang="en-US" sz="1000">
              <a:solidFill>
                <a:schemeClr val="tx1"/>
              </a:solidFill>
            </a:endParaRPr>
          </a:p>
        </p:txBody>
      </p:sp>
      <p:sp>
        <p:nvSpPr>
          <p:cNvPr id="255" name="矩形 254"/>
          <p:cNvSpPr/>
          <p:nvPr/>
        </p:nvSpPr>
        <p:spPr>
          <a:xfrm>
            <a:off x="4384675" y="7400925"/>
            <a:ext cx="2135505" cy="687070"/>
          </a:xfrm>
          <a:prstGeom prst="rect">
            <a:avLst/>
          </a:prstGeom>
          <a:solidFill>
            <a:schemeClr val="accent1">
              <a:lumMod val="60000"/>
              <a:lumOff val="4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sz="800">
                <a:solidFill>
                  <a:schemeClr val="tx1">
                    <a:lumMod val="75000"/>
                    <a:lumOff val="25000"/>
                  </a:schemeClr>
                </a:solidFill>
                <a:latin typeface="+mn-ea"/>
                <a:cs typeface="+mn-ea"/>
                <a:sym typeface="+mn-ea"/>
              </a:rPr>
              <a:t>活动内容：古朴典雅、精美华贵的景泰蓝，具有鲜明的民族风格和深刻的文化内涵，被称为国宝京粹。</a:t>
            </a:r>
            <a:endParaRPr sz="800">
              <a:solidFill>
                <a:schemeClr val="tx1">
                  <a:lumMod val="75000"/>
                  <a:lumOff val="25000"/>
                </a:schemeClr>
              </a:solidFill>
              <a:latin typeface="+mn-ea"/>
              <a:cs typeface="+mn-ea"/>
              <a:sym typeface="+mn-ea"/>
            </a:endParaRPr>
          </a:p>
        </p:txBody>
      </p:sp>
      <p:sp>
        <p:nvSpPr>
          <p:cNvPr id="256" name="矩形 255"/>
          <p:cNvSpPr/>
          <p:nvPr/>
        </p:nvSpPr>
        <p:spPr>
          <a:xfrm>
            <a:off x="6520180" y="7400925"/>
            <a:ext cx="762000" cy="687070"/>
          </a:xfrm>
          <a:prstGeom prst="rect">
            <a:avLst/>
          </a:prstGeom>
          <a:solidFill>
            <a:schemeClr val="accent1">
              <a:lumMod val="60000"/>
              <a:lumOff val="4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1000">
                <a:solidFill>
                  <a:schemeClr val="tx1"/>
                </a:solidFill>
              </a:rPr>
              <a:t>杨秀芳</a:t>
            </a:r>
            <a:endParaRPr lang="zh-CN" altLang="en-US" sz="1000">
              <a:solidFill>
                <a:schemeClr val="tx1"/>
              </a:solidFill>
            </a:endParaRPr>
          </a:p>
        </p:txBody>
      </p:sp>
      <p:pic>
        <p:nvPicPr>
          <p:cNvPr id="263" name="图片 262" descr="升阳升二维码"/>
          <p:cNvPicPr>
            <a:picLocks noChangeAspect="1"/>
          </p:cNvPicPr>
          <p:nvPr/>
        </p:nvPicPr>
        <p:blipFill>
          <a:blip r:embed="rId7"/>
          <a:stretch>
            <a:fillRect/>
          </a:stretch>
        </p:blipFill>
        <p:spPr>
          <a:xfrm>
            <a:off x="5322570" y="8261985"/>
            <a:ext cx="1737995" cy="1737995"/>
          </a:xfrm>
          <a:prstGeom prst="rect">
            <a:avLst/>
          </a:prstGeom>
        </p:spPr>
      </p:pic>
      <p:sp>
        <p:nvSpPr>
          <p:cNvPr id="264" name="文本框 263"/>
          <p:cNvSpPr txBox="1"/>
          <p:nvPr/>
        </p:nvSpPr>
        <p:spPr>
          <a:xfrm>
            <a:off x="1057910" y="10119360"/>
            <a:ext cx="1960880" cy="306705"/>
          </a:xfrm>
          <a:prstGeom prst="rect">
            <a:avLst/>
          </a:prstGeom>
          <a:noFill/>
        </p:spPr>
        <p:txBody>
          <a:bodyPr wrap="none" rtlCol="0">
            <a:spAutoFit/>
          </a:bodyPr>
          <a:p>
            <a:r>
              <a:rPr lang="zh-CN" altLang="en-US" sz="1400">
                <a:solidFill>
                  <a:schemeClr val="bg1"/>
                </a:solidFill>
                <a:latin typeface="方正粗黑宋简体" panose="02000000000000000000" charset="-122"/>
                <a:ea typeface="方正粗黑宋简体" panose="02000000000000000000" charset="-122"/>
              </a:rPr>
              <a:t>海滨社区党群服务中心</a:t>
            </a:r>
            <a:endParaRPr lang="zh-CN" altLang="en-US" sz="1400">
              <a:solidFill>
                <a:schemeClr val="bg1"/>
              </a:solidFill>
              <a:latin typeface="方正粗黑宋简体" panose="02000000000000000000" charset="-122"/>
              <a:ea typeface="方正粗黑宋简体" panose="02000000000000000000" charset="-122"/>
            </a:endParaRPr>
          </a:p>
        </p:txBody>
      </p:sp>
      <p:sp>
        <p:nvSpPr>
          <p:cNvPr id="265" name="文本框 264"/>
          <p:cNvSpPr txBox="1"/>
          <p:nvPr/>
        </p:nvSpPr>
        <p:spPr>
          <a:xfrm>
            <a:off x="3947160" y="10119360"/>
            <a:ext cx="1884680" cy="306705"/>
          </a:xfrm>
          <a:prstGeom prst="rect">
            <a:avLst/>
          </a:prstGeom>
          <a:noFill/>
        </p:spPr>
        <p:txBody>
          <a:bodyPr wrap="none" rtlCol="0">
            <a:spAutoFit/>
          </a:bodyPr>
          <a:p>
            <a:r>
              <a:rPr lang="zh-CN" altLang="en-US" sz="1400">
                <a:solidFill>
                  <a:schemeClr val="bg1"/>
                </a:solidFill>
                <a:latin typeface="方正粗黑宋简体" panose="02000000000000000000" charset="-122"/>
                <a:ea typeface="方正粗黑宋简体" panose="02000000000000000000" charset="-122"/>
              </a:rPr>
              <a:t>服务热线：</a:t>
            </a:r>
            <a:r>
              <a:rPr lang="en-US" altLang="zh-CN" sz="1400">
                <a:solidFill>
                  <a:schemeClr val="bg1"/>
                </a:solidFill>
                <a:latin typeface="方正粗黑宋简体" panose="02000000000000000000" charset="-122"/>
                <a:ea typeface="方正粗黑宋简体" panose="02000000000000000000" charset="-122"/>
              </a:rPr>
              <a:t>26682622</a:t>
            </a:r>
            <a:endParaRPr lang="en-US" altLang="zh-CN" sz="1400">
              <a:solidFill>
                <a:schemeClr val="bg1"/>
              </a:solidFill>
              <a:latin typeface="方正粗黑宋简体" panose="02000000000000000000" charset="-122"/>
              <a:ea typeface="方正粗黑宋简体" panose="02000000000000000000" charset="-122"/>
            </a:endParaRPr>
          </a:p>
        </p:txBody>
      </p:sp>
      <p:sp>
        <p:nvSpPr>
          <p:cNvPr id="266" name="文本框 265"/>
          <p:cNvSpPr txBox="1"/>
          <p:nvPr/>
        </p:nvSpPr>
        <p:spPr>
          <a:xfrm>
            <a:off x="8715375" y="10119360"/>
            <a:ext cx="1960880" cy="306705"/>
          </a:xfrm>
          <a:prstGeom prst="rect">
            <a:avLst/>
          </a:prstGeom>
          <a:noFill/>
        </p:spPr>
        <p:txBody>
          <a:bodyPr wrap="none" rtlCol="0">
            <a:spAutoFit/>
          </a:bodyPr>
          <a:p>
            <a:r>
              <a:rPr lang="zh-CN" altLang="en-US" sz="1400">
                <a:solidFill>
                  <a:schemeClr val="bg1"/>
                </a:solidFill>
                <a:latin typeface="方正粗黑宋简体" panose="02000000000000000000" charset="-122"/>
                <a:ea typeface="方正粗黑宋简体" panose="02000000000000000000" charset="-122"/>
              </a:rPr>
              <a:t>福光社区党群服务中心</a:t>
            </a:r>
            <a:endParaRPr lang="zh-CN" altLang="en-US" sz="1400">
              <a:solidFill>
                <a:schemeClr val="bg1"/>
              </a:solidFill>
              <a:latin typeface="方正粗黑宋简体" panose="02000000000000000000" charset="-122"/>
              <a:ea typeface="方正粗黑宋简体" panose="02000000000000000000" charset="-122"/>
            </a:endParaRPr>
          </a:p>
        </p:txBody>
      </p:sp>
      <p:sp>
        <p:nvSpPr>
          <p:cNvPr id="267" name="文本框 266"/>
          <p:cNvSpPr txBox="1"/>
          <p:nvPr/>
        </p:nvSpPr>
        <p:spPr>
          <a:xfrm>
            <a:off x="11585575" y="10119360"/>
            <a:ext cx="2189480" cy="306705"/>
          </a:xfrm>
          <a:prstGeom prst="rect">
            <a:avLst/>
          </a:prstGeom>
          <a:noFill/>
        </p:spPr>
        <p:txBody>
          <a:bodyPr wrap="none" rtlCol="0">
            <a:spAutoFit/>
          </a:bodyPr>
          <a:p>
            <a:r>
              <a:rPr lang="zh-CN" altLang="en-US" sz="1400">
                <a:solidFill>
                  <a:schemeClr val="bg1"/>
                </a:solidFill>
                <a:latin typeface="方正粗黑宋简体" panose="02000000000000000000" charset="-122"/>
                <a:ea typeface="方正粗黑宋简体" panose="02000000000000000000" charset="-122"/>
              </a:rPr>
              <a:t>服务热线：</a:t>
            </a:r>
            <a:r>
              <a:rPr lang="en-US" altLang="zh-CN" sz="1400">
                <a:solidFill>
                  <a:schemeClr val="bg1"/>
                </a:solidFill>
                <a:latin typeface="方正粗黑宋简体" panose="02000000000000000000" charset="-122"/>
                <a:ea typeface="方正粗黑宋简体" panose="02000000000000000000" charset="-122"/>
              </a:rPr>
              <a:t>19129505180</a:t>
            </a:r>
            <a:endParaRPr lang="en-US" altLang="zh-CN" sz="1400">
              <a:solidFill>
                <a:schemeClr val="bg1"/>
              </a:solidFill>
              <a:latin typeface="方正粗黑宋简体" panose="02000000000000000000" charset="-122"/>
              <a:ea typeface="方正粗黑宋简体" panose="02000000000000000000" charset="-122"/>
            </a:endParaRPr>
          </a:p>
        </p:txBody>
      </p:sp>
      <p:grpSp>
        <p:nvGrpSpPr>
          <p:cNvPr id="269" name="组合 268"/>
          <p:cNvGrpSpPr/>
          <p:nvPr/>
        </p:nvGrpSpPr>
        <p:grpSpPr>
          <a:xfrm>
            <a:off x="13091795" y="8447405"/>
            <a:ext cx="1562100" cy="604520"/>
            <a:chOff x="20564" y="9068"/>
            <a:chExt cx="2460" cy="952"/>
          </a:xfrm>
        </p:grpSpPr>
        <p:sp>
          <p:nvSpPr>
            <p:cNvPr id="270" name="矩形 269"/>
            <p:cNvSpPr/>
            <p:nvPr/>
          </p:nvSpPr>
          <p:spPr>
            <a:xfrm>
              <a:off x="21906" y="9068"/>
              <a:ext cx="1119" cy="95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71" name="矩形 270"/>
            <p:cNvSpPr/>
            <p:nvPr/>
          </p:nvSpPr>
          <p:spPr>
            <a:xfrm>
              <a:off x="20564" y="9068"/>
              <a:ext cx="1119" cy="95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grpSp>
        <p:nvGrpSpPr>
          <p:cNvPr id="272" name="组合 271"/>
          <p:cNvGrpSpPr/>
          <p:nvPr/>
        </p:nvGrpSpPr>
        <p:grpSpPr>
          <a:xfrm>
            <a:off x="13091795" y="9197340"/>
            <a:ext cx="1562100" cy="604520"/>
            <a:chOff x="20564" y="9068"/>
            <a:chExt cx="2460" cy="952"/>
          </a:xfrm>
        </p:grpSpPr>
        <p:sp>
          <p:nvSpPr>
            <p:cNvPr id="273" name="矩形 272"/>
            <p:cNvSpPr/>
            <p:nvPr/>
          </p:nvSpPr>
          <p:spPr>
            <a:xfrm>
              <a:off x="21906" y="9068"/>
              <a:ext cx="1119" cy="95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74" name="矩形 273"/>
            <p:cNvSpPr/>
            <p:nvPr/>
          </p:nvSpPr>
          <p:spPr>
            <a:xfrm>
              <a:off x="20564" y="9068"/>
              <a:ext cx="1119" cy="95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281" name="文本框 280"/>
          <p:cNvSpPr txBox="1"/>
          <p:nvPr/>
        </p:nvSpPr>
        <p:spPr>
          <a:xfrm>
            <a:off x="13086080" y="5751195"/>
            <a:ext cx="1562735" cy="1960880"/>
          </a:xfrm>
          <a:prstGeom prst="rect">
            <a:avLst/>
          </a:prstGeom>
          <a:noFill/>
        </p:spPr>
        <p:txBody>
          <a:bodyPr wrap="square" rtlCol="0">
            <a:spAutoFit/>
          </a:bodyPr>
          <a:p>
            <a:pPr algn="just">
              <a:lnSpc>
                <a:spcPct val="150000"/>
              </a:lnSpc>
            </a:pPr>
            <a:r>
              <a:rPr lang="en-US" sz="900">
                <a:solidFill>
                  <a:schemeClr val="tx1">
                    <a:lumMod val="75000"/>
                    <a:lumOff val="25000"/>
                  </a:schemeClr>
                </a:solidFill>
                <a:latin typeface="+mn-ea"/>
                <a:cs typeface="+mn-ea"/>
              </a:rPr>
              <a:t>       </a:t>
            </a:r>
            <a:r>
              <a:rPr sz="900">
                <a:solidFill>
                  <a:schemeClr val="tx1">
                    <a:lumMod val="75000"/>
                    <a:lumOff val="25000"/>
                  </a:schemeClr>
                </a:solidFill>
                <a:latin typeface="+mn-ea"/>
                <a:cs typeface="+mn-ea"/>
              </a:rPr>
              <a:t>运用个案、小组、社区工作手法，做好社工特色专业服务。以开展有实效的服务为目标，中心以社工小组团队运作为基础，依托项目化分领域开展中心工作。根据不同的服务项目分领域进行人员配备，做到项目到人，分工协作。</a:t>
            </a:r>
            <a:endParaRPr sz="900">
              <a:solidFill>
                <a:schemeClr val="tx1">
                  <a:lumMod val="75000"/>
                  <a:lumOff val="25000"/>
                </a:schemeClr>
              </a:solidFill>
              <a:latin typeface="+mn-ea"/>
              <a:cs typeface="+mn-ea"/>
            </a:endParaRPr>
          </a:p>
        </p:txBody>
      </p:sp>
      <p:pic>
        <p:nvPicPr>
          <p:cNvPr id="15" name="图片 14" descr="未命名 -2"/>
          <p:cNvPicPr>
            <a:picLocks noChangeAspect="1"/>
          </p:cNvPicPr>
          <p:nvPr/>
        </p:nvPicPr>
        <p:blipFill>
          <a:blip r:embed="rId8"/>
          <a:stretch>
            <a:fillRect/>
          </a:stretch>
        </p:blipFill>
        <p:spPr>
          <a:xfrm>
            <a:off x="378460" y="8220075"/>
            <a:ext cx="284480" cy="304165"/>
          </a:xfrm>
          <a:prstGeom prst="rect">
            <a:avLst/>
          </a:prstGeom>
        </p:spPr>
      </p:pic>
      <p:pic>
        <p:nvPicPr>
          <p:cNvPr id="8" name="图片 7" descr="ffad7a668feadb784e3081f0b960648"/>
          <p:cNvPicPr>
            <a:picLocks noChangeAspect="1"/>
          </p:cNvPicPr>
          <p:nvPr/>
        </p:nvPicPr>
        <p:blipFill>
          <a:blip r:embed="rId9"/>
          <a:stretch>
            <a:fillRect/>
          </a:stretch>
        </p:blipFill>
        <p:spPr>
          <a:xfrm>
            <a:off x="11680190" y="2547620"/>
            <a:ext cx="1867535" cy="1446530"/>
          </a:xfrm>
          <a:prstGeom prst="rect">
            <a:avLst/>
          </a:prstGeom>
        </p:spPr>
      </p:pic>
      <p:pic>
        <p:nvPicPr>
          <p:cNvPr id="14" name="图片 13" descr="c5bdbfb94e5a3b464803be8f4ae00d1"/>
          <p:cNvPicPr>
            <a:picLocks noChangeAspect="1"/>
          </p:cNvPicPr>
          <p:nvPr/>
        </p:nvPicPr>
        <p:blipFill>
          <a:blip r:embed="rId10"/>
          <a:stretch>
            <a:fillRect/>
          </a:stretch>
        </p:blipFill>
        <p:spPr>
          <a:xfrm>
            <a:off x="7956550" y="5751195"/>
            <a:ext cx="4684395" cy="2129155"/>
          </a:xfrm>
          <a:prstGeom prst="rect">
            <a:avLst/>
          </a:prstGeom>
        </p:spPr>
      </p:pic>
      <p:pic>
        <p:nvPicPr>
          <p:cNvPr id="16" name="图片 15" descr="74719d329d6ad11ab48a42508a99fe0"/>
          <p:cNvPicPr>
            <a:picLocks noChangeAspect="1"/>
          </p:cNvPicPr>
          <p:nvPr/>
        </p:nvPicPr>
        <p:blipFill>
          <a:blip r:embed="rId11"/>
          <a:stretch>
            <a:fillRect/>
          </a:stretch>
        </p:blipFill>
        <p:spPr>
          <a:xfrm>
            <a:off x="13085445" y="7674610"/>
            <a:ext cx="716915" cy="604520"/>
          </a:xfrm>
          <a:prstGeom prst="rect">
            <a:avLst/>
          </a:prstGeom>
        </p:spPr>
      </p:pic>
      <p:pic>
        <p:nvPicPr>
          <p:cNvPr id="18" name="图片 17" descr="QQ图片20210715155801"/>
          <p:cNvPicPr>
            <a:picLocks noChangeAspect="1"/>
          </p:cNvPicPr>
          <p:nvPr/>
        </p:nvPicPr>
        <p:blipFill>
          <a:blip r:embed="rId12"/>
          <a:stretch>
            <a:fillRect/>
          </a:stretch>
        </p:blipFill>
        <p:spPr>
          <a:xfrm>
            <a:off x="13943965" y="7674610"/>
            <a:ext cx="702310" cy="605155"/>
          </a:xfrm>
          <a:prstGeom prst="rect">
            <a:avLst/>
          </a:prstGeom>
        </p:spPr>
      </p:pic>
      <p:pic>
        <p:nvPicPr>
          <p:cNvPr id="20" name="图片 19" descr="f505481b4d02e9373dc2ed270060364"/>
          <p:cNvPicPr>
            <a:picLocks noChangeAspect="1"/>
          </p:cNvPicPr>
          <p:nvPr/>
        </p:nvPicPr>
        <p:blipFill>
          <a:blip r:embed="rId13"/>
          <a:stretch>
            <a:fillRect/>
          </a:stretch>
        </p:blipFill>
        <p:spPr>
          <a:xfrm>
            <a:off x="13084810" y="8448040"/>
            <a:ext cx="716915" cy="605155"/>
          </a:xfrm>
          <a:prstGeom prst="rect">
            <a:avLst/>
          </a:prstGeom>
        </p:spPr>
      </p:pic>
      <p:pic>
        <p:nvPicPr>
          <p:cNvPr id="21" name="图片 20" descr="QQ图片20210715155820"/>
          <p:cNvPicPr>
            <a:picLocks noChangeAspect="1"/>
          </p:cNvPicPr>
          <p:nvPr/>
        </p:nvPicPr>
        <p:blipFill>
          <a:blip r:embed="rId14"/>
          <a:stretch>
            <a:fillRect/>
          </a:stretch>
        </p:blipFill>
        <p:spPr>
          <a:xfrm>
            <a:off x="13944600" y="8448040"/>
            <a:ext cx="709295" cy="603885"/>
          </a:xfrm>
          <a:prstGeom prst="rect">
            <a:avLst/>
          </a:prstGeom>
        </p:spPr>
      </p:pic>
      <p:pic>
        <p:nvPicPr>
          <p:cNvPr id="22" name="图片 21" descr="QQ图片20210715155934"/>
          <p:cNvPicPr>
            <a:picLocks noChangeAspect="1"/>
          </p:cNvPicPr>
          <p:nvPr/>
        </p:nvPicPr>
        <p:blipFill>
          <a:blip r:embed="rId15"/>
          <a:stretch>
            <a:fillRect/>
          </a:stretch>
        </p:blipFill>
        <p:spPr>
          <a:xfrm>
            <a:off x="13086080" y="9197340"/>
            <a:ext cx="715645" cy="617220"/>
          </a:xfrm>
          <a:prstGeom prst="rect">
            <a:avLst/>
          </a:prstGeom>
        </p:spPr>
      </p:pic>
      <p:pic>
        <p:nvPicPr>
          <p:cNvPr id="30" name="图片 29" descr="ad216136f22a0b832a20276b15b2270"/>
          <p:cNvPicPr>
            <a:picLocks noChangeAspect="1"/>
          </p:cNvPicPr>
          <p:nvPr/>
        </p:nvPicPr>
        <p:blipFill>
          <a:blip r:embed="rId16"/>
          <a:stretch>
            <a:fillRect/>
          </a:stretch>
        </p:blipFill>
        <p:spPr>
          <a:xfrm>
            <a:off x="13945870" y="9197340"/>
            <a:ext cx="723900" cy="605790"/>
          </a:xfrm>
          <a:prstGeom prst="rect">
            <a:avLst/>
          </a:prstGeom>
        </p:spPr>
      </p:pic>
      <p:sp>
        <p:nvSpPr>
          <p:cNvPr id="31" name="矩形 30"/>
          <p:cNvSpPr/>
          <p:nvPr/>
        </p:nvSpPr>
        <p:spPr>
          <a:xfrm>
            <a:off x="360045" y="2591435"/>
            <a:ext cx="398780" cy="687070"/>
          </a:xfrm>
          <a:prstGeom prst="rect">
            <a:avLst/>
          </a:prstGeom>
          <a:solidFill>
            <a:schemeClr val="accent1">
              <a:lumMod val="20000"/>
              <a:lumOff val="80000"/>
            </a:schemeClr>
          </a:solidFill>
          <a:ln w="15875" cmpd="sng">
            <a:solidFill>
              <a:schemeClr val="bg1"/>
            </a:solidFill>
            <a:prstDash val="sysDot"/>
          </a:ln>
          <a:extLst>
            <a:ext uri="{909E8E84-426E-40DD-AFC4-6F175D3DCCD1}">
              <a14:hiddenFill xmlns:a14="http://schemas.microsoft.com/office/drawing/2010/main">
                <a:solidFill>
                  <a:srgbClr val="D0A13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1200">
                <a:solidFill>
                  <a:schemeClr val="tx1"/>
                </a:solidFill>
              </a:rPr>
              <a:t>2</a:t>
            </a:r>
            <a:endParaRPr lang="en-US" altLang="zh-CN" sz="1200">
              <a:solidFill>
                <a:schemeClr val="tx1"/>
              </a:solidFill>
            </a:endParaRPr>
          </a:p>
        </p:txBody>
      </p:sp>
    </p:spTree>
    <p:custDataLst>
      <p:tags r:id="rId17"/>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cxnSp>
        <p:nvCxnSpPr>
          <p:cNvPr id="8" name="直接连接符 7"/>
          <p:cNvCxnSpPr/>
          <p:nvPr/>
        </p:nvCxnSpPr>
        <p:spPr>
          <a:xfrm>
            <a:off x="346710" y="825500"/>
            <a:ext cx="6972300" cy="0"/>
          </a:xfrm>
          <a:prstGeom prst="line">
            <a:avLst/>
          </a:prstGeom>
          <a:ln w="107950" cmpd="thinThick">
            <a:solidFill>
              <a:srgbClr val="006FC4"/>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7780655" y="825500"/>
            <a:ext cx="6972300" cy="0"/>
          </a:xfrm>
          <a:prstGeom prst="line">
            <a:avLst/>
          </a:prstGeom>
          <a:ln w="107950" cmpd="thinThick">
            <a:solidFill>
              <a:srgbClr val="006FC4"/>
            </a:solidFill>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10414635" y="365125"/>
            <a:ext cx="1531620" cy="460375"/>
          </a:xfrm>
          <a:prstGeom prst="rect">
            <a:avLst/>
          </a:prstGeom>
          <a:noFill/>
        </p:spPr>
        <p:txBody>
          <a:bodyPr wrap="square" rtlCol="0">
            <a:spAutoFit/>
          </a:bodyPr>
          <a:p>
            <a:r>
              <a:rPr lang="zh-CN" altLang="en-US" sz="2400" spc="250">
                <a:solidFill>
                  <a:srgbClr val="006FC4"/>
                </a:solidFill>
                <a:latin typeface="迷你简蝶语" panose="02010604000101010101" charset="-122"/>
                <a:ea typeface="迷你简蝶语" panose="02010604000101010101" charset="-122"/>
              </a:rPr>
              <a:t>服务简报</a:t>
            </a:r>
            <a:endParaRPr lang="zh-CN" altLang="en-US" sz="2400" spc="250">
              <a:solidFill>
                <a:srgbClr val="006FC4"/>
              </a:solidFill>
              <a:latin typeface="迷你简蝶语" panose="02010604000101010101" charset="-122"/>
              <a:ea typeface="迷你简蝶语" panose="02010604000101010101" charset="-122"/>
            </a:endParaRPr>
          </a:p>
        </p:txBody>
      </p:sp>
      <p:sp>
        <p:nvSpPr>
          <p:cNvPr id="22" name="文本框 21"/>
          <p:cNvSpPr txBox="1"/>
          <p:nvPr/>
        </p:nvSpPr>
        <p:spPr>
          <a:xfrm>
            <a:off x="3067050" y="365125"/>
            <a:ext cx="1531620" cy="460375"/>
          </a:xfrm>
          <a:prstGeom prst="rect">
            <a:avLst/>
          </a:prstGeom>
          <a:noFill/>
        </p:spPr>
        <p:txBody>
          <a:bodyPr wrap="square" rtlCol="0">
            <a:spAutoFit/>
          </a:bodyPr>
          <a:p>
            <a:r>
              <a:rPr lang="zh-CN" altLang="en-US" sz="2400" spc="250">
                <a:solidFill>
                  <a:srgbClr val="006FC4"/>
                </a:solidFill>
                <a:latin typeface="迷你简蝶语" panose="02010604000101010101" charset="-122"/>
                <a:ea typeface="迷你简蝶语" panose="02010604000101010101" charset="-122"/>
              </a:rPr>
              <a:t>服务简报</a:t>
            </a:r>
            <a:endParaRPr lang="zh-CN" altLang="en-US" sz="2400" spc="250">
              <a:solidFill>
                <a:srgbClr val="006FC4"/>
              </a:solidFill>
              <a:latin typeface="迷你简蝶语" panose="02010604000101010101" charset="-122"/>
              <a:ea typeface="迷你简蝶语" panose="02010604000101010101" charset="-122"/>
            </a:endParaRPr>
          </a:p>
        </p:txBody>
      </p:sp>
      <p:sp>
        <p:nvSpPr>
          <p:cNvPr id="23" name="文本框 22"/>
          <p:cNvSpPr txBox="1"/>
          <p:nvPr/>
        </p:nvSpPr>
        <p:spPr>
          <a:xfrm>
            <a:off x="506095" y="527050"/>
            <a:ext cx="2167255" cy="245110"/>
          </a:xfrm>
          <a:prstGeom prst="rect">
            <a:avLst/>
          </a:prstGeom>
          <a:noFill/>
        </p:spPr>
        <p:txBody>
          <a:bodyPr wrap="square" rtlCol="0">
            <a:spAutoFit/>
          </a:bodyPr>
          <a:p>
            <a:r>
              <a:rPr lang="zh-CN" altLang="en-US" sz="1000">
                <a:solidFill>
                  <a:schemeClr val="tx1">
                    <a:lumMod val="50000"/>
                    <a:lumOff val="50000"/>
                  </a:schemeClr>
                </a:solidFill>
              </a:rPr>
              <a:t>深圳市升阳升社会工作服务社</a:t>
            </a:r>
            <a:endParaRPr lang="zh-CN" altLang="en-US" sz="1000">
              <a:solidFill>
                <a:schemeClr val="tx1">
                  <a:lumMod val="50000"/>
                  <a:lumOff val="50000"/>
                </a:schemeClr>
              </a:solidFill>
            </a:endParaRPr>
          </a:p>
        </p:txBody>
      </p:sp>
      <p:sp>
        <p:nvSpPr>
          <p:cNvPr id="25" name="文本框 24"/>
          <p:cNvSpPr txBox="1"/>
          <p:nvPr/>
        </p:nvSpPr>
        <p:spPr>
          <a:xfrm>
            <a:off x="5337810" y="527050"/>
            <a:ext cx="2167255" cy="229870"/>
          </a:xfrm>
          <a:prstGeom prst="rect">
            <a:avLst/>
          </a:prstGeom>
          <a:noFill/>
        </p:spPr>
        <p:txBody>
          <a:bodyPr wrap="square" rtlCol="0">
            <a:spAutoFit/>
          </a:bodyPr>
          <a:p>
            <a:r>
              <a:rPr lang="zh-CN" altLang="en-US" sz="900">
                <a:solidFill>
                  <a:schemeClr val="tx1">
                    <a:lumMod val="50000"/>
                    <a:lumOff val="50000"/>
                  </a:schemeClr>
                </a:solidFill>
              </a:rPr>
              <a:t>主办方：福光社区党群服务中心</a:t>
            </a:r>
            <a:endParaRPr lang="zh-CN" altLang="en-US" sz="900">
              <a:solidFill>
                <a:schemeClr val="tx1">
                  <a:lumMod val="50000"/>
                  <a:lumOff val="50000"/>
                </a:schemeClr>
              </a:solidFill>
            </a:endParaRPr>
          </a:p>
        </p:txBody>
      </p:sp>
      <p:sp>
        <p:nvSpPr>
          <p:cNvPr id="26" name="文本框 25"/>
          <p:cNvSpPr txBox="1"/>
          <p:nvPr/>
        </p:nvSpPr>
        <p:spPr>
          <a:xfrm>
            <a:off x="7932420" y="527050"/>
            <a:ext cx="2167255" cy="245110"/>
          </a:xfrm>
          <a:prstGeom prst="rect">
            <a:avLst/>
          </a:prstGeom>
          <a:noFill/>
        </p:spPr>
        <p:txBody>
          <a:bodyPr wrap="square" rtlCol="0">
            <a:spAutoFit/>
          </a:bodyPr>
          <a:p>
            <a:r>
              <a:rPr lang="zh-CN" altLang="en-US" sz="1000">
                <a:solidFill>
                  <a:schemeClr val="tx1">
                    <a:lumMod val="50000"/>
                    <a:lumOff val="50000"/>
                  </a:schemeClr>
                </a:solidFill>
              </a:rPr>
              <a:t>深圳市升阳升社会工作服务社</a:t>
            </a:r>
            <a:endParaRPr lang="zh-CN" altLang="en-US" sz="1000">
              <a:solidFill>
                <a:schemeClr val="tx1">
                  <a:lumMod val="50000"/>
                  <a:lumOff val="50000"/>
                </a:schemeClr>
              </a:solidFill>
            </a:endParaRPr>
          </a:p>
        </p:txBody>
      </p:sp>
      <p:sp>
        <p:nvSpPr>
          <p:cNvPr id="28" name="文本框 27"/>
          <p:cNvSpPr txBox="1"/>
          <p:nvPr/>
        </p:nvSpPr>
        <p:spPr>
          <a:xfrm>
            <a:off x="12689840" y="527050"/>
            <a:ext cx="2167255" cy="229870"/>
          </a:xfrm>
          <a:prstGeom prst="rect">
            <a:avLst/>
          </a:prstGeom>
          <a:noFill/>
        </p:spPr>
        <p:txBody>
          <a:bodyPr wrap="square" rtlCol="0">
            <a:spAutoFit/>
          </a:bodyPr>
          <a:p>
            <a:r>
              <a:rPr lang="zh-CN" altLang="en-US" sz="900">
                <a:solidFill>
                  <a:schemeClr val="tx1">
                    <a:lumMod val="50000"/>
                    <a:lumOff val="50000"/>
                  </a:schemeClr>
                </a:solidFill>
              </a:rPr>
              <a:t>主办方：福光社区党群服务中心</a:t>
            </a:r>
            <a:endParaRPr lang="zh-CN" altLang="en-US" sz="900">
              <a:solidFill>
                <a:schemeClr val="tx1">
                  <a:lumMod val="50000"/>
                  <a:lumOff val="50000"/>
                </a:schemeClr>
              </a:solidFill>
            </a:endParaRPr>
          </a:p>
        </p:txBody>
      </p:sp>
      <p:sp>
        <p:nvSpPr>
          <p:cNvPr id="32" name="矩形 31"/>
          <p:cNvSpPr/>
          <p:nvPr/>
        </p:nvSpPr>
        <p:spPr>
          <a:xfrm>
            <a:off x="960120" y="1028700"/>
            <a:ext cx="6358890" cy="215138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7" name="椭圆 36"/>
          <p:cNvSpPr/>
          <p:nvPr/>
        </p:nvSpPr>
        <p:spPr>
          <a:xfrm>
            <a:off x="394335" y="1214120"/>
            <a:ext cx="495300" cy="476250"/>
          </a:xfrm>
          <a:prstGeom prst="ellipse">
            <a:avLst/>
          </a:prstGeom>
          <a:solidFill>
            <a:srgbClr val="006F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7" name="椭圆 46"/>
          <p:cNvSpPr/>
          <p:nvPr/>
        </p:nvSpPr>
        <p:spPr>
          <a:xfrm>
            <a:off x="394335" y="1679575"/>
            <a:ext cx="495300" cy="476250"/>
          </a:xfrm>
          <a:prstGeom prst="ellipse">
            <a:avLst/>
          </a:prstGeom>
          <a:solidFill>
            <a:srgbClr val="006F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1" name="椭圆 50"/>
          <p:cNvSpPr/>
          <p:nvPr/>
        </p:nvSpPr>
        <p:spPr>
          <a:xfrm>
            <a:off x="394335" y="2150745"/>
            <a:ext cx="495300" cy="476250"/>
          </a:xfrm>
          <a:prstGeom prst="ellipse">
            <a:avLst/>
          </a:prstGeom>
          <a:solidFill>
            <a:srgbClr val="006F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3" name="椭圆 52"/>
          <p:cNvSpPr/>
          <p:nvPr/>
        </p:nvSpPr>
        <p:spPr>
          <a:xfrm>
            <a:off x="394335" y="2622550"/>
            <a:ext cx="495300" cy="476250"/>
          </a:xfrm>
          <a:prstGeom prst="ellipse">
            <a:avLst/>
          </a:prstGeom>
          <a:solidFill>
            <a:srgbClr val="006F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6" name="文本框 35"/>
          <p:cNvSpPr txBox="1"/>
          <p:nvPr/>
        </p:nvSpPr>
        <p:spPr>
          <a:xfrm>
            <a:off x="424180" y="1120775"/>
            <a:ext cx="481965" cy="1999615"/>
          </a:xfrm>
          <a:prstGeom prst="rect">
            <a:avLst/>
          </a:prstGeom>
          <a:noFill/>
        </p:spPr>
        <p:txBody>
          <a:bodyPr wrap="square" rtlCol="0">
            <a:spAutoFit/>
          </a:bodyPr>
          <a:p>
            <a:pPr>
              <a:lnSpc>
                <a:spcPct val="155000"/>
              </a:lnSpc>
              <a:spcBef>
                <a:spcPts val="0"/>
              </a:spcBef>
              <a:spcAft>
                <a:spcPts val="0"/>
              </a:spcAft>
            </a:pPr>
            <a:r>
              <a:rPr lang="zh-CN" sz="2000">
                <a:solidFill>
                  <a:schemeClr val="bg1"/>
                </a:solidFill>
                <a:latin typeface="方正粗黑宋简体" panose="02000000000000000000" charset="-122"/>
                <a:ea typeface="方正粗黑宋简体" panose="02000000000000000000" charset="-122"/>
              </a:rPr>
              <a:t>活动回顾</a:t>
            </a:r>
            <a:endParaRPr lang="zh-CN" sz="2000">
              <a:solidFill>
                <a:schemeClr val="bg1"/>
              </a:solidFill>
              <a:latin typeface="方正粗黑宋简体" panose="02000000000000000000" charset="-122"/>
              <a:ea typeface="方正粗黑宋简体" panose="02000000000000000000" charset="-122"/>
            </a:endParaRPr>
          </a:p>
        </p:txBody>
      </p:sp>
      <p:sp>
        <p:nvSpPr>
          <p:cNvPr id="74" name="文本框 73"/>
          <p:cNvSpPr txBox="1"/>
          <p:nvPr/>
        </p:nvSpPr>
        <p:spPr>
          <a:xfrm>
            <a:off x="1017905" y="955040"/>
            <a:ext cx="5327650" cy="2237740"/>
          </a:xfrm>
          <a:prstGeom prst="rect">
            <a:avLst/>
          </a:prstGeom>
          <a:noFill/>
        </p:spPr>
        <p:txBody>
          <a:bodyPr wrap="square" rtlCol="0">
            <a:spAutoFit/>
          </a:bodyPr>
          <a:p>
            <a:pPr>
              <a:lnSpc>
                <a:spcPct val="150000"/>
              </a:lnSpc>
            </a:pPr>
            <a:r>
              <a:rPr lang="en-US" altLang="zh-CN" sz="1200" spc="250">
                <a:solidFill>
                  <a:schemeClr val="accent6"/>
                </a:solidFill>
                <a:latin typeface="迷你简蝶语" panose="02010604000101010101" charset="-122"/>
                <a:ea typeface="迷你简蝶语" panose="02010604000101010101" charset="-122"/>
                <a:sym typeface="+mn-ea"/>
              </a:rPr>
              <a:t> </a:t>
            </a:r>
            <a:r>
              <a:rPr lang="zh-CN" altLang="en-US" sz="1200" spc="250">
                <a:solidFill>
                  <a:schemeClr val="accent6"/>
                </a:solidFill>
                <a:latin typeface="迷你简蝶语" panose="02010604000101010101" charset="-122"/>
                <a:ea typeface="迷你简蝶语" panose="02010604000101010101" charset="-122"/>
                <a:sym typeface="+mn-ea"/>
              </a:rPr>
              <a:t>福光社区2022年非遗文化手作坊项目——湿拓艺术活动</a:t>
            </a:r>
            <a:r>
              <a:rPr lang="en-US" altLang="zh-CN" sz="900">
                <a:solidFill>
                  <a:schemeClr val="tx1">
                    <a:lumMod val="75000"/>
                    <a:lumOff val="25000"/>
                  </a:schemeClr>
                </a:solidFill>
                <a:latin typeface="+mn-ea"/>
                <a:cs typeface="+mn-ea"/>
              </a:rPr>
              <a:t>      </a:t>
            </a:r>
            <a:endParaRPr lang="en-US" altLang="zh-CN" sz="900">
              <a:solidFill>
                <a:schemeClr val="tx1">
                  <a:lumMod val="75000"/>
                  <a:lumOff val="25000"/>
                </a:schemeClr>
              </a:solidFill>
              <a:latin typeface="+mn-ea"/>
              <a:cs typeface="+mn-ea"/>
            </a:endParaRPr>
          </a:p>
          <a:p>
            <a:pPr>
              <a:lnSpc>
                <a:spcPct val="150000"/>
              </a:lnSpc>
            </a:pPr>
            <a:r>
              <a:rPr lang="en-US" altLang="zh-CN" sz="900">
                <a:solidFill>
                  <a:schemeClr val="tx1">
                    <a:lumMod val="75000"/>
                    <a:lumOff val="25000"/>
                  </a:schemeClr>
                </a:solidFill>
                <a:latin typeface="+mn-ea"/>
                <a:cs typeface="+mn-ea"/>
              </a:rPr>
              <a:t>      </a:t>
            </a:r>
            <a:r>
              <a:rPr sz="900">
                <a:latin typeface="+mn-ea"/>
                <a:cs typeface="+mn-ea"/>
              </a:rPr>
              <a:t>为进一步丰富活跃群众的文化生活，领略非遗艺术的神秘魅力。2022年6月9日桃源街道福光社区开展非遗文化手作坊项目——湿拓艺术活动，活动吸引力三十位居民前来参与。</a:t>
            </a:r>
            <a:endParaRPr sz="900">
              <a:latin typeface="+mn-ea"/>
              <a:cs typeface="+mn-ea"/>
            </a:endParaRPr>
          </a:p>
          <a:p>
            <a:pPr>
              <a:lnSpc>
                <a:spcPct val="150000"/>
              </a:lnSpc>
            </a:pPr>
            <a:r>
              <a:rPr lang="en-US" sz="900">
                <a:latin typeface="+mn-ea"/>
                <a:cs typeface="+mn-ea"/>
              </a:rPr>
              <a:t>       </a:t>
            </a:r>
            <a:r>
              <a:rPr sz="900">
                <a:latin typeface="+mn-ea"/>
                <a:cs typeface="+mn-ea"/>
              </a:rPr>
              <a:t>湿拓画跟普通作画最大的区别在于作画界面是水而不是纸。水，温柔，灵动，纯净，自然，当水遇到绚丽多彩的颜料时，水与色就相互依托，把水中漂亮的图案拓在纸上，作品自然天成纹理独一无二！</a:t>
            </a:r>
            <a:endParaRPr sz="900">
              <a:latin typeface="+mn-ea"/>
              <a:cs typeface="+mn-ea"/>
            </a:endParaRPr>
          </a:p>
          <a:p>
            <a:pPr>
              <a:lnSpc>
                <a:spcPct val="150000"/>
              </a:lnSpc>
            </a:pPr>
            <a:r>
              <a:rPr sz="900">
                <a:latin typeface="+mn-ea"/>
                <a:cs typeface="+mn-ea"/>
              </a:rPr>
              <a:t>轻轻将颜料滴入水中，颜料就好像在水中开出了花，居民们用挑针在水中拨动，颜料随着水的流动变出许多花样。</a:t>
            </a:r>
            <a:endParaRPr sz="900">
              <a:latin typeface="+mn-ea"/>
              <a:cs typeface="+mn-ea"/>
            </a:endParaRPr>
          </a:p>
          <a:p>
            <a:pPr>
              <a:lnSpc>
                <a:spcPct val="150000"/>
              </a:lnSpc>
            </a:pPr>
            <a:r>
              <a:rPr sz="900">
                <a:latin typeface="+mn-ea"/>
                <a:cs typeface="+mn-ea"/>
              </a:rPr>
              <a:t> </a:t>
            </a:r>
            <a:r>
              <a:rPr lang="en-US" sz="900">
                <a:latin typeface="+mn-ea"/>
                <a:cs typeface="+mn-ea"/>
              </a:rPr>
              <a:t>     </a:t>
            </a:r>
            <a:r>
              <a:rPr sz="900">
                <a:latin typeface="+mn-ea"/>
                <a:cs typeface="+mn-ea"/>
              </a:rPr>
              <a:t>了解了古老的绘画技法，感受了色彩、形状在水中的变化，创作过程更是像变魔术一般。在学习传统手工工艺文化的基础上，并创新制作大众所喜闻乐见的工艺作品，既传承了传统工艺文化，又通过创新新颖的形式让大众所接受并且喜欢，与时俱进，是对传统文化最好的传承。</a:t>
            </a:r>
            <a:endParaRPr sz="900">
              <a:latin typeface="+mn-ea"/>
              <a:cs typeface="+mn-ea"/>
            </a:endParaRPr>
          </a:p>
        </p:txBody>
      </p:sp>
      <p:cxnSp>
        <p:nvCxnSpPr>
          <p:cNvPr id="77" name="直接连接符 76"/>
          <p:cNvCxnSpPr/>
          <p:nvPr/>
        </p:nvCxnSpPr>
        <p:spPr>
          <a:xfrm>
            <a:off x="3947160" y="3308985"/>
            <a:ext cx="0" cy="6783070"/>
          </a:xfrm>
          <a:prstGeom prst="line">
            <a:avLst/>
          </a:prstGeom>
          <a:ln w="15875" cmpd="sng">
            <a:solidFill>
              <a:srgbClr val="2F318B"/>
            </a:solidFill>
            <a:prstDash val="sysDash"/>
          </a:ln>
        </p:spPr>
        <p:style>
          <a:lnRef idx="2">
            <a:schemeClr val="accent1"/>
          </a:lnRef>
          <a:fillRef idx="0">
            <a:schemeClr val="accent1"/>
          </a:fillRef>
          <a:effectRef idx="1">
            <a:schemeClr val="accent1"/>
          </a:effectRef>
          <a:fontRef idx="minor">
            <a:schemeClr val="tx1"/>
          </a:fontRef>
        </p:style>
      </p:cxnSp>
      <p:sp>
        <p:nvSpPr>
          <p:cNvPr id="78" name="文本框 77"/>
          <p:cNvSpPr txBox="1"/>
          <p:nvPr/>
        </p:nvSpPr>
        <p:spPr>
          <a:xfrm>
            <a:off x="585470" y="3730625"/>
            <a:ext cx="2957830" cy="521970"/>
          </a:xfrm>
          <a:prstGeom prst="rect">
            <a:avLst/>
          </a:prstGeom>
          <a:noFill/>
        </p:spPr>
        <p:txBody>
          <a:bodyPr wrap="square" rtlCol="0">
            <a:spAutoFit/>
          </a:bodyPr>
          <a:p>
            <a:pPr algn="ctr"/>
            <a:r>
              <a:rPr lang="zh-CN" altLang="en-US" sz="1400" b="1" spc="250">
                <a:solidFill>
                  <a:schemeClr val="accent3"/>
                </a:solidFill>
                <a:latin typeface="楷体" panose="02010609060101010101" charset="-122"/>
                <a:ea typeface="楷体" panose="02010609060101010101" charset="-122"/>
                <a:cs typeface="楷体" panose="02010609060101010101" charset="-122"/>
                <a:sym typeface="+mn-ea"/>
              </a:rPr>
              <a:t>福光社区2022年非遗文化手作坊项目——编织工艺活动</a:t>
            </a:r>
            <a:endParaRPr lang="zh-CN" altLang="en-US" sz="1400" b="1" spc="250">
              <a:solidFill>
                <a:schemeClr val="accent3"/>
              </a:solidFill>
              <a:latin typeface="楷体" panose="02010609060101010101" charset="-122"/>
              <a:ea typeface="楷体" panose="02010609060101010101" charset="-122"/>
              <a:cs typeface="楷体" panose="02010609060101010101" charset="-122"/>
              <a:sym typeface="+mn-ea"/>
            </a:endParaRPr>
          </a:p>
        </p:txBody>
      </p:sp>
      <p:sp>
        <p:nvSpPr>
          <p:cNvPr id="79" name="文本框 78"/>
          <p:cNvSpPr txBox="1"/>
          <p:nvPr/>
        </p:nvSpPr>
        <p:spPr>
          <a:xfrm>
            <a:off x="383540" y="5551170"/>
            <a:ext cx="3357880" cy="2999740"/>
          </a:xfrm>
          <a:prstGeom prst="rect">
            <a:avLst/>
          </a:prstGeom>
          <a:noFill/>
        </p:spPr>
        <p:txBody>
          <a:bodyPr wrap="square" rtlCol="0">
            <a:spAutoFit/>
          </a:bodyPr>
          <a:p>
            <a:pPr algn="just">
              <a:lnSpc>
                <a:spcPct val="150000"/>
              </a:lnSpc>
            </a:pPr>
            <a:r>
              <a:rPr lang="en-US" altLang="zh-CN" sz="900">
                <a:solidFill>
                  <a:schemeClr val="tx1">
                    <a:lumMod val="75000"/>
                    <a:lumOff val="25000"/>
                  </a:schemeClr>
                </a:solidFill>
                <a:latin typeface="+mn-ea"/>
                <a:cs typeface="+mn-ea"/>
              </a:rPr>
              <a:t>      为活跃和丰富社区居民的业余文体生活，引导培养社区居民健康向上的生活情趣，2022年5月30日桃源街道福光社区开展了非遗文化手作坊项目——编织工艺活动。</a:t>
            </a:r>
            <a:endParaRPr lang="en-US" altLang="zh-CN" sz="900">
              <a:solidFill>
                <a:schemeClr val="tx1">
                  <a:lumMod val="75000"/>
                  <a:lumOff val="25000"/>
                </a:schemeClr>
              </a:solidFill>
              <a:latin typeface="+mn-ea"/>
              <a:cs typeface="+mn-ea"/>
            </a:endParaRPr>
          </a:p>
          <a:p>
            <a:pPr algn="just">
              <a:lnSpc>
                <a:spcPct val="150000"/>
              </a:lnSpc>
            </a:pPr>
            <a:r>
              <a:rPr lang="en-US" altLang="zh-CN" sz="900">
                <a:solidFill>
                  <a:schemeClr val="tx1">
                    <a:lumMod val="75000"/>
                    <a:lumOff val="25000"/>
                  </a:schemeClr>
                </a:solidFill>
                <a:latin typeface="+mn-ea"/>
                <a:cs typeface="+mn-ea"/>
              </a:rPr>
              <a:t>活动现场，主讲老师首先给学员们讲解了编织包的制作过程以及方法，随后，为在场居民分发好材料包、棉线、剪刀等基本工具。在编织老师的指导下，大家一个个认真仔细的完成编织包制作的每一个细节，生怕出现一点点差池。</a:t>
            </a:r>
            <a:endParaRPr lang="en-US" altLang="zh-CN" sz="900">
              <a:solidFill>
                <a:schemeClr val="tx1">
                  <a:lumMod val="75000"/>
                  <a:lumOff val="25000"/>
                </a:schemeClr>
              </a:solidFill>
              <a:latin typeface="+mn-ea"/>
              <a:cs typeface="+mn-ea"/>
            </a:endParaRPr>
          </a:p>
          <a:p>
            <a:pPr algn="just">
              <a:lnSpc>
                <a:spcPct val="150000"/>
              </a:lnSpc>
            </a:pPr>
            <a:r>
              <a:rPr lang="en-US" altLang="zh-CN" sz="900">
                <a:solidFill>
                  <a:schemeClr val="tx1">
                    <a:lumMod val="75000"/>
                    <a:lumOff val="25000"/>
                  </a:schemeClr>
                </a:solidFill>
                <a:latin typeface="+mn-ea"/>
                <a:cs typeface="+mn-ea"/>
              </a:rPr>
              <a:t>在编织过程中遇到困难大家互相交流，你教我，我帮你，活动现场充满欢乐喜悦的氛围。不到两个小时一个个精致的手工编织包展现在大家面前，大家拿着自己的作品相互欣赏，收获了满满的成就感。</a:t>
            </a:r>
            <a:endParaRPr lang="en-US" altLang="zh-CN" sz="900">
              <a:solidFill>
                <a:schemeClr val="tx1">
                  <a:lumMod val="75000"/>
                  <a:lumOff val="25000"/>
                </a:schemeClr>
              </a:solidFill>
              <a:latin typeface="+mn-ea"/>
              <a:cs typeface="+mn-ea"/>
            </a:endParaRPr>
          </a:p>
          <a:p>
            <a:pPr algn="just">
              <a:lnSpc>
                <a:spcPct val="150000"/>
              </a:lnSpc>
            </a:pPr>
            <a:r>
              <a:rPr lang="en-US" altLang="zh-CN" sz="900">
                <a:solidFill>
                  <a:schemeClr val="tx1">
                    <a:lumMod val="75000"/>
                    <a:lumOff val="25000"/>
                  </a:schemeClr>
                </a:solidFill>
                <a:latin typeface="+mn-ea"/>
                <a:cs typeface="+mn-ea"/>
              </a:rPr>
              <a:t>通过开展丰富多彩的文体活动，学习多种有趣的艺术文化工艺，不仅让学员们体验了手工带来的乐趣，同时能够获得亲手制作的手工作品。       </a:t>
            </a:r>
            <a:endParaRPr lang="en-US" altLang="zh-CN" sz="900">
              <a:solidFill>
                <a:schemeClr val="tx1">
                  <a:lumMod val="75000"/>
                  <a:lumOff val="25000"/>
                </a:schemeClr>
              </a:solidFill>
              <a:latin typeface="+mn-ea"/>
              <a:cs typeface="+mn-ea"/>
            </a:endParaRPr>
          </a:p>
        </p:txBody>
      </p:sp>
      <p:sp>
        <p:nvSpPr>
          <p:cNvPr id="87" name="文本框 86"/>
          <p:cNvSpPr txBox="1"/>
          <p:nvPr/>
        </p:nvSpPr>
        <p:spPr>
          <a:xfrm>
            <a:off x="394335" y="8434070"/>
            <a:ext cx="3346450" cy="299085"/>
          </a:xfrm>
          <a:prstGeom prst="rect">
            <a:avLst/>
          </a:prstGeom>
          <a:noFill/>
        </p:spPr>
        <p:txBody>
          <a:bodyPr wrap="square" rtlCol="0">
            <a:spAutoFit/>
          </a:bodyPr>
          <a:p>
            <a:pPr indent="0" algn="just">
              <a:lnSpc>
                <a:spcPct val="150000"/>
              </a:lnSpc>
              <a:spcBef>
                <a:spcPts val="0"/>
              </a:spcBef>
              <a:spcAft>
                <a:spcPts val="0"/>
              </a:spcAft>
              <a:buNone/>
            </a:pPr>
            <a:r>
              <a:rPr lang="zh-CN" altLang="en-US" sz="900">
                <a:solidFill>
                  <a:schemeClr val="tx1">
                    <a:lumMod val="75000"/>
                    <a:lumOff val="25000"/>
                  </a:schemeClr>
                </a:solidFill>
                <a:latin typeface="+mn-ea"/>
                <a:cs typeface="+mn-ea"/>
              </a:rPr>
              <a:t> </a:t>
            </a:r>
            <a:endParaRPr sz="900">
              <a:solidFill>
                <a:schemeClr val="tx1">
                  <a:lumMod val="75000"/>
                  <a:lumOff val="25000"/>
                </a:schemeClr>
              </a:solidFill>
              <a:latin typeface="+mn-ea"/>
              <a:cs typeface="+mn-ea"/>
            </a:endParaRPr>
          </a:p>
        </p:txBody>
      </p:sp>
      <p:sp>
        <p:nvSpPr>
          <p:cNvPr id="89" name="文本框 88"/>
          <p:cNvSpPr txBox="1"/>
          <p:nvPr/>
        </p:nvSpPr>
        <p:spPr>
          <a:xfrm>
            <a:off x="4239895" y="4251960"/>
            <a:ext cx="3102610" cy="521970"/>
          </a:xfrm>
          <a:prstGeom prst="rect">
            <a:avLst/>
          </a:prstGeom>
          <a:noFill/>
        </p:spPr>
        <p:txBody>
          <a:bodyPr wrap="square" rtlCol="0">
            <a:spAutoFit/>
            <a:scene3d>
              <a:camera prst="orthographicFront"/>
              <a:lightRig rig="threePt" dir="t"/>
            </a:scene3d>
          </a:bodyPr>
          <a:p>
            <a:pPr algn="ctr"/>
            <a:r>
              <a:rPr lang="zh-CN" altLang="en-US" sz="1400" spc="250">
                <a:solidFill>
                  <a:schemeClr val="accent6"/>
                </a:solidFill>
                <a:latin typeface="迷你简蝶语" panose="02010604000101010101" charset="-122"/>
                <a:ea typeface="迷你简蝶语" panose="02010604000101010101" charset="-122"/>
                <a:sym typeface="+mn-ea"/>
              </a:rPr>
              <a:t>福光社区2022年非遗文化手作坊项目——敦煌木刻画活动</a:t>
            </a:r>
            <a:r>
              <a:rPr lang="en-US" altLang="zh-CN" sz="1400">
                <a:solidFill>
                  <a:schemeClr val="tx1">
                    <a:lumMod val="75000"/>
                    <a:lumOff val="25000"/>
                  </a:schemeClr>
                </a:solidFill>
                <a:latin typeface="+mn-ea"/>
                <a:cs typeface="+mn-ea"/>
                <a:sym typeface="+mn-ea"/>
              </a:rPr>
              <a:t>  </a:t>
            </a:r>
            <a:endParaRPr lang="zh-CN" altLang="en-US" sz="1400" spc="250">
              <a:solidFill>
                <a:schemeClr val="accent4"/>
              </a:solidFill>
              <a:latin typeface="迷你简蝶语" panose="02010604000101010101" charset="-122"/>
              <a:ea typeface="迷你简蝶语" panose="02010604000101010101" charset="-122"/>
              <a:sym typeface="+mn-ea"/>
            </a:endParaRPr>
          </a:p>
        </p:txBody>
      </p:sp>
      <p:sp>
        <p:nvSpPr>
          <p:cNvPr id="90" name="文本框 89"/>
          <p:cNvSpPr txBox="1"/>
          <p:nvPr/>
        </p:nvSpPr>
        <p:spPr>
          <a:xfrm>
            <a:off x="4181475" y="4853305"/>
            <a:ext cx="3420745" cy="3385820"/>
          </a:xfrm>
          <a:prstGeom prst="rect">
            <a:avLst/>
          </a:prstGeom>
          <a:noFill/>
        </p:spPr>
        <p:txBody>
          <a:bodyPr wrap="square" rtlCol="0">
            <a:spAutoFit/>
          </a:bodyPr>
          <a:p>
            <a:pPr algn="just">
              <a:lnSpc>
                <a:spcPct val="170000"/>
              </a:lnSpc>
            </a:pPr>
            <a:r>
              <a:rPr lang="en-US" altLang="zh-CN" sz="900">
                <a:solidFill>
                  <a:schemeClr val="tx1">
                    <a:lumMod val="75000"/>
                    <a:lumOff val="25000"/>
                  </a:schemeClr>
                </a:solidFill>
                <a:latin typeface="+mn-ea"/>
                <a:cs typeface="+mn-ea"/>
              </a:rPr>
              <a:t>       </a:t>
            </a:r>
            <a:r>
              <a:rPr sz="900">
                <a:solidFill>
                  <a:schemeClr val="tx1">
                    <a:lumMod val="75000"/>
                    <a:lumOff val="25000"/>
                  </a:schemeClr>
                </a:solidFill>
                <a:latin typeface="+mn-ea"/>
                <a:cs typeface="+mn-ea"/>
              </a:rPr>
              <a:t>为传承中华文明，弘扬非遗文化，2022年5月31日下午，福光社区在社区党群服务中心举办了非遗文化手作坊项目——敦煌木刻画。</a:t>
            </a:r>
            <a:endParaRPr sz="900">
              <a:solidFill>
                <a:schemeClr val="tx1">
                  <a:lumMod val="75000"/>
                  <a:lumOff val="25000"/>
                </a:schemeClr>
              </a:solidFill>
              <a:latin typeface="+mn-ea"/>
              <a:cs typeface="+mn-ea"/>
            </a:endParaRPr>
          </a:p>
          <a:p>
            <a:pPr algn="just">
              <a:lnSpc>
                <a:spcPct val="170000"/>
              </a:lnSpc>
            </a:pPr>
            <a:r>
              <a:rPr lang="en-US" sz="900">
                <a:solidFill>
                  <a:schemeClr val="tx1">
                    <a:lumMod val="75000"/>
                    <a:lumOff val="25000"/>
                  </a:schemeClr>
                </a:solidFill>
                <a:latin typeface="+mn-ea"/>
                <a:cs typeface="+mn-ea"/>
              </a:rPr>
              <a:t>       </a:t>
            </a:r>
            <a:r>
              <a:rPr sz="900">
                <a:solidFill>
                  <a:schemeClr val="tx1">
                    <a:lumMod val="75000"/>
                    <a:lumOff val="25000"/>
                  </a:schemeClr>
                </a:solidFill>
                <a:latin typeface="+mn-ea"/>
                <a:cs typeface="+mn-ea"/>
              </a:rPr>
              <a:t>这次活动由专业的老师全程指导，老师首先介绍了敦煌木刻画的历史，作为敦煌艺术的一个重要组成部分，具有很高的学术、艺术价值，通过敦煌木刻画了解敦煌文化，并体验敦煌木刻画工艺的制作。</a:t>
            </a:r>
            <a:endParaRPr sz="900">
              <a:solidFill>
                <a:schemeClr val="tx1">
                  <a:lumMod val="75000"/>
                  <a:lumOff val="25000"/>
                </a:schemeClr>
              </a:solidFill>
              <a:latin typeface="+mn-ea"/>
              <a:cs typeface="+mn-ea"/>
            </a:endParaRPr>
          </a:p>
          <a:p>
            <a:pPr algn="just">
              <a:lnSpc>
                <a:spcPct val="170000"/>
              </a:lnSpc>
            </a:pPr>
            <a:r>
              <a:rPr lang="en-US" sz="900">
                <a:solidFill>
                  <a:schemeClr val="tx1">
                    <a:lumMod val="75000"/>
                    <a:lumOff val="25000"/>
                  </a:schemeClr>
                </a:solidFill>
                <a:latin typeface="+mn-ea"/>
                <a:cs typeface="+mn-ea"/>
              </a:rPr>
              <a:t>       </a:t>
            </a:r>
            <a:r>
              <a:rPr sz="900">
                <a:solidFill>
                  <a:schemeClr val="tx1">
                    <a:lumMod val="75000"/>
                    <a:lumOff val="25000"/>
                  </a:schemeClr>
                </a:solidFill>
                <a:latin typeface="+mn-ea"/>
                <a:cs typeface="+mn-ea"/>
              </a:rPr>
              <a:t>在老师指导和帮助下，大家积极动手，经过一个多小时的描线刻制拓印，一幅幅形象生动的“福”字制作完成，居民朋友高兴地说:“真是一次有趣的体验”此外，有的居民还发挥想象，刻画了自己喜欢的其他图案。</a:t>
            </a:r>
            <a:endParaRPr sz="900">
              <a:solidFill>
                <a:schemeClr val="tx1">
                  <a:lumMod val="75000"/>
                  <a:lumOff val="25000"/>
                </a:schemeClr>
              </a:solidFill>
              <a:latin typeface="+mn-ea"/>
              <a:cs typeface="+mn-ea"/>
            </a:endParaRPr>
          </a:p>
          <a:p>
            <a:pPr algn="just">
              <a:lnSpc>
                <a:spcPct val="170000"/>
              </a:lnSpc>
            </a:pPr>
            <a:r>
              <a:rPr lang="en-US" sz="900">
                <a:solidFill>
                  <a:schemeClr val="tx1">
                    <a:lumMod val="75000"/>
                    <a:lumOff val="25000"/>
                  </a:schemeClr>
                </a:solidFill>
                <a:latin typeface="+mn-ea"/>
                <a:cs typeface="+mn-ea"/>
              </a:rPr>
              <a:t>       </a:t>
            </a:r>
            <a:r>
              <a:rPr sz="900">
                <a:solidFill>
                  <a:schemeClr val="tx1">
                    <a:lumMod val="75000"/>
                    <a:lumOff val="25000"/>
                  </a:schemeClr>
                </a:solidFill>
                <a:latin typeface="+mn-ea"/>
                <a:cs typeface="+mn-ea"/>
              </a:rPr>
              <a:t>通过这次活动，居民们不仅了解了敦煌木刻画的历史，还亲身体验了制作的有趣过程，增强了自身对非物质文化遗产的理解和认知。</a:t>
            </a:r>
            <a:endParaRPr sz="900">
              <a:solidFill>
                <a:schemeClr val="tx1">
                  <a:lumMod val="75000"/>
                  <a:lumOff val="25000"/>
                </a:schemeClr>
              </a:solidFill>
              <a:latin typeface="+mn-ea"/>
              <a:cs typeface="+mn-ea"/>
            </a:endParaRPr>
          </a:p>
        </p:txBody>
      </p:sp>
      <p:sp>
        <p:nvSpPr>
          <p:cNvPr id="128" name="矩形 127"/>
          <p:cNvSpPr/>
          <p:nvPr/>
        </p:nvSpPr>
        <p:spPr>
          <a:xfrm>
            <a:off x="7797800" y="6785610"/>
            <a:ext cx="6765925" cy="3132455"/>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29" name="文本框 128"/>
          <p:cNvSpPr txBox="1"/>
          <p:nvPr/>
        </p:nvSpPr>
        <p:spPr>
          <a:xfrm>
            <a:off x="7987030" y="7078980"/>
            <a:ext cx="372745" cy="2306955"/>
          </a:xfrm>
          <a:prstGeom prst="rect">
            <a:avLst/>
          </a:prstGeom>
          <a:solidFill>
            <a:srgbClr val="006FC4"/>
          </a:solidFill>
        </p:spPr>
        <p:txBody>
          <a:bodyPr wrap="square" rtlCol="0">
            <a:spAutoFit/>
          </a:bodyPr>
          <a:p>
            <a:pPr>
              <a:lnSpc>
                <a:spcPct val="100000"/>
              </a:lnSpc>
              <a:spcBef>
                <a:spcPts val="0"/>
              </a:spcBef>
              <a:spcAft>
                <a:spcPts val="0"/>
              </a:spcAft>
            </a:pPr>
            <a:r>
              <a:rPr lang="zh-CN" sz="1600">
                <a:solidFill>
                  <a:schemeClr val="bg1"/>
                </a:solidFill>
                <a:latin typeface="方正粗黑宋简体" panose="02000000000000000000" charset="-122"/>
                <a:ea typeface="方正粗黑宋简体" panose="02000000000000000000" charset="-122"/>
              </a:rPr>
              <a:t>不忘初心</a:t>
            </a:r>
            <a:endParaRPr lang="zh-CN" sz="1600">
              <a:solidFill>
                <a:schemeClr val="bg1"/>
              </a:solidFill>
              <a:latin typeface="方正粗黑宋简体" panose="02000000000000000000" charset="-122"/>
              <a:ea typeface="方正粗黑宋简体" panose="02000000000000000000" charset="-122"/>
            </a:endParaRPr>
          </a:p>
          <a:p>
            <a:pPr>
              <a:lnSpc>
                <a:spcPct val="100000"/>
              </a:lnSpc>
              <a:spcBef>
                <a:spcPts val="0"/>
              </a:spcBef>
              <a:spcAft>
                <a:spcPts val="0"/>
              </a:spcAft>
            </a:pPr>
            <a:r>
              <a:rPr lang="zh-CN" sz="1600">
                <a:solidFill>
                  <a:schemeClr val="bg1"/>
                </a:solidFill>
                <a:latin typeface="方正粗黑宋简体" panose="02000000000000000000" charset="-122"/>
                <a:ea typeface="方正粗黑宋简体" panose="02000000000000000000" charset="-122"/>
              </a:rPr>
              <a:t>，一路同行</a:t>
            </a:r>
            <a:endParaRPr lang="zh-CN" sz="1600">
              <a:solidFill>
                <a:schemeClr val="bg1"/>
              </a:solidFill>
              <a:latin typeface="方正粗黑宋简体" panose="02000000000000000000" charset="-122"/>
              <a:ea typeface="方正粗黑宋简体" panose="02000000000000000000" charset="-122"/>
            </a:endParaRPr>
          </a:p>
        </p:txBody>
      </p:sp>
      <p:sp>
        <p:nvSpPr>
          <p:cNvPr id="130" name="文本框 129"/>
          <p:cNvSpPr txBox="1"/>
          <p:nvPr/>
        </p:nvSpPr>
        <p:spPr>
          <a:xfrm>
            <a:off x="8360410" y="7439025"/>
            <a:ext cx="354965" cy="1476375"/>
          </a:xfrm>
          <a:prstGeom prst="rect">
            <a:avLst/>
          </a:prstGeom>
          <a:noFill/>
        </p:spPr>
        <p:txBody>
          <a:bodyPr wrap="square" rtlCol="0">
            <a:spAutoFit/>
          </a:bodyPr>
          <a:p>
            <a:r>
              <a:rPr lang="zh-CN" altLang="en-US" sz="1000">
                <a:solidFill>
                  <a:srgbClr val="006FC4"/>
                </a:solidFill>
              </a:rPr>
              <a:t>非遗印刷术工艺活动</a:t>
            </a:r>
            <a:endParaRPr lang="zh-CN" altLang="en-US" sz="1000">
              <a:solidFill>
                <a:srgbClr val="006FC4"/>
              </a:solidFill>
            </a:endParaRPr>
          </a:p>
        </p:txBody>
      </p:sp>
      <p:sp>
        <p:nvSpPr>
          <p:cNvPr id="131" name="文本框 130"/>
          <p:cNvSpPr txBox="1"/>
          <p:nvPr/>
        </p:nvSpPr>
        <p:spPr>
          <a:xfrm>
            <a:off x="8642985" y="6954520"/>
            <a:ext cx="5983605" cy="2399665"/>
          </a:xfrm>
          <a:prstGeom prst="rect">
            <a:avLst/>
          </a:prstGeom>
          <a:noFill/>
        </p:spPr>
        <p:txBody>
          <a:bodyPr wrap="square" rtlCol="0">
            <a:spAutoFit/>
          </a:bodyPr>
          <a:p>
            <a:pPr algn="just">
              <a:lnSpc>
                <a:spcPct val="150000"/>
              </a:lnSpc>
            </a:pPr>
            <a:r>
              <a:rPr lang="en-US" altLang="zh-CN" sz="1000">
                <a:solidFill>
                  <a:schemeClr val="tx1">
                    <a:lumMod val="75000"/>
                    <a:lumOff val="25000"/>
                  </a:schemeClr>
                </a:solidFill>
                <a:latin typeface="+mn-ea"/>
                <a:cs typeface="+mn-ea"/>
              </a:rPr>
              <a:t>       </a:t>
            </a:r>
            <a:r>
              <a:rPr sz="1000">
                <a:latin typeface="+mn-ea"/>
                <a:cs typeface="+mn-ea"/>
              </a:rPr>
              <a:t>为了让辖区居民感受到魅力而古朴的中国文化，弘扬中国传统民俗，福光社区开展了年非遗文化手作坊项目——印刷术工艺活动，吸引了三十位手工爱好者前来。</a:t>
            </a:r>
            <a:endParaRPr sz="1000">
              <a:latin typeface="+mn-ea"/>
              <a:cs typeface="+mn-ea"/>
            </a:endParaRPr>
          </a:p>
          <a:p>
            <a:pPr algn="just">
              <a:lnSpc>
                <a:spcPct val="150000"/>
              </a:lnSpc>
            </a:pPr>
            <a:r>
              <a:rPr lang="en-US" sz="1000">
                <a:latin typeface="+mn-ea"/>
                <a:cs typeface="+mn-ea"/>
              </a:rPr>
              <a:t>      </a:t>
            </a:r>
            <a:r>
              <a:rPr sz="1000">
                <a:latin typeface="+mn-ea"/>
                <a:cs typeface="+mn-ea"/>
              </a:rPr>
              <a:t>印刷术是我国古代四大发明之一。它开始于唐朝的雕版印刷，经北宋的毕昇进一步发展、完善，产生了活动开始老师向大家介绍了丝网印刷术的发展历史和印刷工序，还有丝网印刷术的制作工艺。现场示范后，学员们跃跃欲试。先经过努力雕刻，刻出心中最美的图案，然后学员们一个个有模有样地拿起刷子，在颜料里转均匀。再拿到雕刻作品上来回涂抹，等墨均匀后，拿一张宣纸或一个帆布袋平铺到模板上，用鬃刷按压宣纸进行印刷，一幅幅可爱的图案、就这样从无到有，展现在大家眼前。看着自己亲手做的印刷品，学员们充满了成就感，大家在欣喜快乐中，体验着印刷的独特魅力。</a:t>
            </a:r>
            <a:endParaRPr sz="1000">
              <a:latin typeface="+mn-ea"/>
              <a:cs typeface="+mn-ea"/>
            </a:endParaRPr>
          </a:p>
          <a:p>
            <a:pPr algn="just">
              <a:lnSpc>
                <a:spcPct val="150000"/>
              </a:lnSpc>
            </a:pPr>
            <a:endParaRPr sz="1000">
              <a:latin typeface="+mn-ea"/>
              <a:cs typeface="+mn-ea"/>
            </a:endParaRPr>
          </a:p>
          <a:p>
            <a:pPr algn="just">
              <a:lnSpc>
                <a:spcPct val="150000"/>
              </a:lnSpc>
            </a:pPr>
            <a:endParaRPr sz="1000">
              <a:latin typeface="+mn-ea"/>
              <a:cs typeface="+mn-ea"/>
            </a:endParaRPr>
          </a:p>
        </p:txBody>
      </p:sp>
      <p:sp>
        <p:nvSpPr>
          <p:cNvPr id="150" name="文本框 149"/>
          <p:cNvSpPr txBox="1"/>
          <p:nvPr/>
        </p:nvSpPr>
        <p:spPr>
          <a:xfrm>
            <a:off x="8945245" y="968375"/>
            <a:ext cx="4530090" cy="737235"/>
          </a:xfrm>
          <a:prstGeom prst="rect">
            <a:avLst/>
          </a:prstGeom>
          <a:noFill/>
        </p:spPr>
        <p:txBody>
          <a:bodyPr wrap="square" rtlCol="0">
            <a:spAutoFit/>
          </a:bodyPr>
          <a:p>
            <a:pPr algn="ctr"/>
            <a:endParaRPr lang="zh-CN" altLang="en-US" sz="1400" b="1" spc="250">
              <a:solidFill>
                <a:srgbClr val="7030A0"/>
              </a:solidFill>
              <a:latin typeface="仿宋" panose="02010609060101010101" charset="-122"/>
              <a:ea typeface="仿宋" panose="02010609060101010101" charset="-122"/>
              <a:sym typeface="+mn-ea"/>
            </a:endParaRPr>
          </a:p>
          <a:p>
            <a:pPr algn="ctr"/>
            <a:r>
              <a:rPr lang="zh-CN" altLang="en-US" sz="1400" b="1" spc="250">
                <a:solidFill>
                  <a:srgbClr val="7030A0"/>
                </a:solidFill>
                <a:latin typeface="楷体" panose="02010609060101010101" charset="-122"/>
                <a:ea typeface="楷体" panose="02010609060101010101" charset="-122"/>
                <a:cs typeface="楷体" panose="02010609060101010101" charset="-122"/>
                <a:sym typeface="+mn-ea"/>
              </a:rPr>
              <a:t>福光社区2022年非遗文化手作坊项目——琉璃工艺活动</a:t>
            </a:r>
            <a:endParaRPr lang="zh-CN" altLang="en-US" sz="1400" b="1" spc="250">
              <a:solidFill>
                <a:srgbClr val="7030A0"/>
              </a:solidFill>
              <a:latin typeface="楷体" panose="02010609060101010101" charset="-122"/>
              <a:ea typeface="楷体" panose="02010609060101010101" charset="-122"/>
              <a:cs typeface="楷体" panose="02010609060101010101" charset="-122"/>
              <a:sym typeface="+mn-ea"/>
            </a:endParaRPr>
          </a:p>
        </p:txBody>
      </p:sp>
      <p:sp>
        <p:nvSpPr>
          <p:cNvPr id="151" name="文本框 150"/>
          <p:cNvSpPr txBox="1"/>
          <p:nvPr/>
        </p:nvSpPr>
        <p:spPr>
          <a:xfrm>
            <a:off x="7708900" y="1930400"/>
            <a:ext cx="6988175" cy="2579370"/>
          </a:xfrm>
          <a:prstGeom prst="rect">
            <a:avLst/>
          </a:prstGeom>
          <a:noFill/>
        </p:spPr>
        <p:txBody>
          <a:bodyPr wrap="square" rtlCol="0">
            <a:spAutoFit/>
          </a:bodyPr>
          <a:p>
            <a:pPr algn="just">
              <a:lnSpc>
                <a:spcPct val="180000"/>
              </a:lnSpc>
            </a:pPr>
            <a:r>
              <a:rPr lang="en-US" altLang="zh-CN" sz="900">
                <a:solidFill>
                  <a:schemeClr val="tx1">
                    <a:lumMod val="75000"/>
                    <a:lumOff val="25000"/>
                  </a:schemeClr>
                </a:solidFill>
                <a:latin typeface="+mn-ea"/>
                <a:cs typeface="+mn-ea"/>
              </a:rPr>
              <a:t>       </a:t>
            </a:r>
            <a:r>
              <a:rPr sz="900">
                <a:solidFill>
                  <a:schemeClr val="tx1">
                    <a:lumMod val="75000"/>
                    <a:lumOff val="25000"/>
                  </a:schemeClr>
                </a:solidFill>
                <a:latin typeface="+mn-ea"/>
                <a:cs typeface="+mn-ea"/>
              </a:rPr>
              <a:t>2022年6月7日，福光社区开展了非遗文化手作坊项目——琉璃工艺活动，吸引三十位居民前来参与。琉璃工艺起源于战国，一直到清代才有较大的发展，形成了北京和山东博山两大产地，风格各异，均有风韵。早期的琉璃主要以彩珠、璧、蝉等为主，风格独特。明代山东博山的琉璃工艺精美，透明度高，晶莹而有光泽。康熙三十五年，宫廷内出现了琉璃制造厂，生产皇宫享用的琉璃器皿，颇受皇室的欣赏。活动一开始，老师就向大家介绍了琉璃的由来及制作方法。</a:t>
            </a:r>
            <a:endParaRPr sz="900">
              <a:solidFill>
                <a:schemeClr val="tx1">
                  <a:lumMod val="75000"/>
                  <a:lumOff val="25000"/>
                </a:schemeClr>
              </a:solidFill>
              <a:latin typeface="+mn-ea"/>
              <a:cs typeface="+mn-ea"/>
            </a:endParaRPr>
          </a:p>
          <a:p>
            <a:pPr algn="just">
              <a:lnSpc>
                <a:spcPct val="180000"/>
              </a:lnSpc>
            </a:pPr>
            <a:r>
              <a:rPr lang="en-US" sz="900">
                <a:solidFill>
                  <a:schemeClr val="tx1">
                    <a:lumMod val="75000"/>
                    <a:lumOff val="25000"/>
                  </a:schemeClr>
                </a:solidFill>
                <a:latin typeface="+mn-ea"/>
                <a:cs typeface="+mn-ea"/>
              </a:rPr>
              <a:t>       </a:t>
            </a:r>
            <a:r>
              <a:rPr sz="900">
                <a:solidFill>
                  <a:schemeClr val="tx1">
                    <a:lumMod val="75000"/>
                    <a:lumOff val="25000"/>
                  </a:schemeClr>
                </a:solidFill>
                <a:latin typeface="+mn-ea"/>
                <a:cs typeface="+mn-ea"/>
              </a:rPr>
              <a:t>活动现场，老师向大家介绍琉璃的起源和制作工艺，并为大家准备了琉璃杯盘和上色材料。在老师的讲解与指导下，居民们跃跃欲试，早已在脑中想好自己要画的内容。接下来，五颜六色的颜料随即“上场”，不少人还别出心裁地为杯盘添加创新元素，甚至自创了鲜艳亮丽的配色……不一会儿，五颜六色的水果、池塘边的小熊，碧绿的新叶，粉嫩嫩的卡通人物就跃然“盘”上。在这活动中可以用心去创作并且建议居民们随心所做，画出他们内心的篇幅。</a:t>
            </a:r>
            <a:endParaRPr sz="900">
              <a:solidFill>
                <a:schemeClr val="tx1">
                  <a:lumMod val="75000"/>
                  <a:lumOff val="25000"/>
                </a:schemeClr>
              </a:solidFill>
              <a:latin typeface="+mn-ea"/>
              <a:cs typeface="+mn-ea"/>
            </a:endParaRPr>
          </a:p>
          <a:p>
            <a:pPr algn="just">
              <a:lnSpc>
                <a:spcPct val="180000"/>
              </a:lnSpc>
            </a:pPr>
            <a:r>
              <a:rPr sz="900">
                <a:solidFill>
                  <a:schemeClr val="tx1">
                    <a:lumMod val="75000"/>
                    <a:lumOff val="25000"/>
                  </a:schemeClr>
                </a:solidFill>
                <a:latin typeface="+mn-ea"/>
                <a:cs typeface="+mn-ea"/>
              </a:rPr>
              <a:t> </a:t>
            </a:r>
            <a:r>
              <a:rPr lang="en-US" sz="900">
                <a:solidFill>
                  <a:schemeClr val="tx1">
                    <a:lumMod val="75000"/>
                    <a:lumOff val="25000"/>
                  </a:schemeClr>
                </a:solidFill>
                <a:latin typeface="+mn-ea"/>
                <a:cs typeface="+mn-ea"/>
              </a:rPr>
              <a:t>     </a:t>
            </a:r>
            <a:r>
              <a:rPr sz="900">
                <a:solidFill>
                  <a:schemeClr val="tx1">
                    <a:lumMod val="75000"/>
                    <a:lumOff val="25000"/>
                  </a:schemeClr>
                </a:solidFill>
                <a:latin typeface="+mn-ea"/>
                <a:cs typeface="+mn-ea"/>
              </a:rPr>
              <a:t>本次的活动旨在提升社区居民对于中华传统文化的认识，传播琉璃制作的工匠精神，丰富社区居民的精神文化生活，让大家在学习过程中陶冶情操、增长见识、体验不同的自然和人文环境，同时激发和培养大家的想象力和创造力。</a:t>
            </a:r>
            <a:endParaRPr sz="900">
              <a:solidFill>
                <a:schemeClr val="tx1">
                  <a:lumMod val="75000"/>
                  <a:lumOff val="25000"/>
                </a:schemeClr>
              </a:solidFill>
              <a:latin typeface="+mn-ea"/>
              <a:cs typeface="+mn-ea"/>
            </a:endParaRPr>
          </a:p>
        </p:txBody>
      </p:sp>
      <p:sp>
        <p:nvSpPr>
          <p:cNvPr id="154" name="矩形 2"/>
          <p:cNvSpPr/>
          <p:nvPr/>
        </p:nvSpPr>
        <p:spPr>
          <a:xfrm>
            <a:off x="0" y="10092055"/>
            <a:ext cx="15120620" cy="361315"/>
          </a:xfrm>
          <a:prstGeom prst="rect">
            <a:avLst/>
          </a:prstGeom>
          <a:solidFill>
            <a:srgbClr val="006FC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4" name="文本框 263"/>
          <p:cNvSpPr txBox="1"/>
          <p:nvPr/>
        </p:nvSpPr>
        <p:spPr>
          <a:xfrm>
            <a:off x="1057910" y="10119360"/>
            <a:ext cx="1960880" cy="306705"/>
          </a:xfrm>
          <a:prstGeom prst="rect">
            <a:avLst/>
          </a:prstGeom>
          <a:noFill/>
        </p:spPr>
        <p:txBody>
          <a:bodyPr wrap="none" rtlCol="0">
            <a:spAutoFit/>
          </a:bodyPr>
          <a:p>
            <a:r>
              <a:rPr lang="zh-CN" altLang="en-US" sz="1400">
                <a:solidFill>
                  <a:schemeClr val="bg1"/>
                </a:solidFill>
                <a:latin typeface="方正粗黑宋简体" panose="02000000000000000000" charset="-122"/>
                <a:ea typeface="方正粗黑宋简体" panose="02000000000000000000" charset="-122"/>
              </a:rPr>
              <a:t>福光社区党群服务中心</a:t>
            </a:r>
            <a:endParaRPr lang="zh-CN" altLang="en-US" sz="1400">
              <a:solidFill>
                <a:schemeClr val="bg1"/>
              </a:solidFill>
              <a:latin typeface="方正粗黑宋简体" panose="02000000000000000000" charset="-122"/>
              <a:ea typeface="方正粗黑宋简体" panose="02000000000000000000" charset="-122"/>
            </a:endParaRPr>
          </a:p>
        </p:txBody>
      </p:sp>
      <p:sp>
        <p:nvSpPr>
          <p:cNvPr id="265" name="文本框 264"/>
          <p:cNvSpPr txBox="1"/>
          <p:nvPr/>
        </p:nvSpPr>
        <p:spPr>
          <a:xfrm>
            <a:off x="3947160" y="10119360"/>
            <a:ext cx="2189480" cy="521970"/>
          </a:xfrm>
          <a:prstGeom prst="rect">
            <a:avLst/>
          </a:prstGeom>
          <a:noFill/>
        </p:spPr>
        <p:txBody>
          <a:bodyPr wrap="none" rtlCol="0">
            <a:spAutoFit/>
          </a:bodyPr>
          <a:p>
            <a:r>
              <a:rPr lang="zh-CN" altLang="en-US" sz="1400">
                <a:solidFill>
                  <a:schemeClr val="bg1"/>
                </a:solidFill>
                <a:latin typeface="方正粗黑宋简体" panose="02000000000000000000" charset="-122"/>
                <a:ea typeface="方正粗黑宋简体" panose="02000000000000000000" charset="-122"/>
              </a:rPr>
              <a:t>服务热线：</a:t>
            </a:r>
            <a:r>
              <a:rPr lang="en-US" altLang="zh-CN" sz="1400">
                <a:solidFill>
                  <a:schemeClr val="bg1"/>
                </a:solidFill>
                <a:latin typeface="方正粗黑宋简体" panose="02000000000000000000" charset="-122"/>
                <a:ea typeface="方正粗黑宋简体" panose="02000000000000000000" charset="-122"/>
                <a:sym typeface="+mn-ea"/>
              </a:rPr>
              <a:t>19129505180</a:t>
            </a:r>
            <a:endParaRPr lang="en-US" altLang="zh-CN" sz="1400">
              <a:solidFill>
                <a:schemeClr val="bg1"/>
              </a:solidFill>
              <a:latin typeface="方正粗黑宋简体" panose="02000000000000000000" charset="-122"/>
              <a:ea typeface="方正粗黑宋简体" panose="02000000000000000000" charset="-122"/>
            </a:endParaRPr>
          </a:p>
          <a:p>
            <a:endParaRPr lang="en-US" altLang="zh-CN" sz="1400">
              <a:solidFill>
                <a:schemeClr val="bg1"/>
              </a:solidFill>
              <a:latin typeface="方正粗黑宋简体" panose="02000000000000000000" charset="-122"/>
              <a:ea typeface="方正粗黑宋简体" panose="02000000000000000000" charset="-122"/>
            </a:endParaRPr>
          </a:p>
        </p:txBody>
      </p:sp>
      <p:sp>
        <p:nvSpPr>
          <p:cNvPr id="266" name="文本框 265"/>
          <p:cNvSpPr txBox="1"/>
          <p:nvPr/>
        </p:nvSpPr>
        <p:spPr>
          <a:xfrm>
            <a:off x="8715375" y="10119360"/>
            <a:ext cx="1960880" cy="306705"/>
          </a:xfrm>
          <a:prstGeom prst="rect">
            <a:avLst/>
          </a:prstGeom>
          <a:noFill/>
        </p:spPr>
        <p:txBody>
          <a:bodyPr wrap="none" rtlCol="0">
            <a:spAutoFit/>
          </a:bodyPr>
          <a:p>
            <a:r>
              <a:rPr lang="zh-CN" altLang="en-US" sz="1400">
                <a:solidFill>
                  <a:schemeClr val="bg1"/>
                </a:solidFill>
                <a:latin typeface="方正粗黑宋简体" panose="02000000000000000000" charset="-122"/>
                <a:ea typeface="方正粗黑宋简体" panose="02000000000000000000" charset="-122"/>
              </a:rPr>
              <a:t>福光社区党群服务中心</a:t>
            </a:r>
            <a:endParaRPr lang="zh-CN" altLang="en-US" sz="1400">
              <a:solidFill>
                <a:schemeClr val="bg1"/>
              </a:solidFill>
              <a:latin typeface="方正粗黑宋简体" panose="02000000000000000000" charset="-122"/>
              <a:ea typeface="方正粗黑宋简体" panose="02000000000000000000" charset="-122"/>
            </a:endParaRPr>
          </a:p>
        </p:txBody>
      </p:sp>
      <p:sp>
        <p:nvSpPr>
          <p:cNvPr id="267" name="文本框 266"/>
          <p:cNvSpPr txBox="1"/>
          <p:nvPr/>
        </p:nvSpPr>
        <p:spPr>
          <a:xfrm>
            <a:off x="11585575" y="10119360"/>
            <a:ext cx="2189480" cy="306705"/>
          </a:xfrm>
          <a:prstGeom prst="rect">
            <a:avLst/>
          </a:prstGeom>
          <a:noFill/>
        </p:spPr>
        <p:txBody>
          <a:bodyPr wrap="none" rtlCol="0">
            <a:spAutoFit/>
          </a:bodyPr>
          <a:p>
            <a:r>
              <a:rPr lang="zh-CN" altLang="en-US" sz="1400">
                <a:solidFill>
                  <a:schemeClr val="bg1"/>
                </a:solidFill>
                <a:latin typeface="方正粗黑宋简体" panose="02000000000000000000" charset="-122"/>
                <a:ea typeface="方正粗黑宋简体" panose="02000000000000000000" charset="-122"/>
              </a:rPr>
              <a:t>服务热线：</a:t>
            </a:r>
            <a:r>
              <a:rPr lang="en-US" altLang="zh-CN" sz="1400">
                <a:solidFill>
                  <a:schemeClr val="bg1"/>
                </a:solidFill>
                <a:latin typeface="方正粗黑宋简体" panose="02000000000000000000" charset="-122"/>
                <a:ea typeface="方正粗黑宋简体" panose="02000000000000000000" charset="-122"/>
                <a:sym typeface="+mn-ea"/>
              </a:rPr>
              <a:t>19129505180</a:t>
            </a:r>
            <a:endParaRPr lang="en-US" altLang="zh-CN" sz="1400">
              <a:solidFill>
                <a:schemeClr val="bg1"/>
              </a:solidFill>
              <a:latin typeface="方正粗黑宋简体" panose="02000000000000000000" charset="-122"/>
              <a:ea typeface="方正粗黑宋简体" panose="02000000000000000000" charset="-122"/>
            </a:endParaRPr>
          </a:p>
        </p:txBody>
      </p:sp>
      <p:pic>
        <p:nvPicPr>
          <p:cNvPr id="15" name="图片 14" descr="ffd220a11a3ee00e51995ab73cb99df"/>
          <p:cNvPicPr>
            <a:picLocks noChangeAspect="1"/>
          </p:cNvPicPr>
          <p:nvPr/>
        </p:nvPicPr>
        <p:blipFill>
          <a:blip r:embed="rId1"/>
          <a:stretch>
            <a:fillRect/>
          </a:stretch>
        </p:blipFill>
        <p:spPr>
          <a:xfrm>
            <a:off x="6336030" y="1636395"/>
            <a:ext cx="918210" cy="990600"/>
          </a:xfrm>
          <a:prstGeom prst="heart">
            <a:avLst/>
          </a:prstGeom>
        </p:spPr>
      </p:pic>
      <p:pic>
        <p:nvPicPr>
          <p:cNvPr id="16" name="图片 1" descr="6875715dbda0aa761ff828288826951"/>
          <p:cNvPicPr>
            <a:picLocks noChangeAspect="1"/>
          </p:cNvPicPr>
          <p:nvPr/>
        </p:nvPicPr>
        <p:blipFill>
          <a:blip r:embed="rId2"/>
          <a:stretch>
            <a:fillRect/>
          </a:stretch>
        </p:blipFill>
        <p:spPr>
          <a:xfrm>
            <a:off x="346710" y="8729980"/>
            <a:ext cx="1450975" cy="987425"/>
          </a:xfrm>
          <a:prstGeom prst="rect">
            <a:avLst/>
          </a:prstGeom>
        </p:spPr>
      </p:pic>
      <p:pic>
        <p:nvPicPr>
          <p:cNvPr id="18" name="图片 2" descr="22503a704953d9c25fd361440a91aa1"/>
          <p:cNvPicPr>
            <a:picLocks noChangeAspect="1"/>
          </p:cNvPicPr>
          <p:nvPr/>
        </p:nvPicPr>
        <p:blipFill>
          <a:blip r:embed="rId3"/>
          <a:stretch>
            <a:fillRect/>
          </a:stretch>
        </p:blipFill>
        <p:spPr>
          <a:xfrm>
            <a:off x="2303780" y="8733155"/>
            <a:ext cx="1393825" cy="1013460"/>
          </a:xfrm>
          <a:prstGeom prst="rect">
            <a:avLst/>
          </a:prstGeom>
        </p:spPr>
      </p:pic>
      <p:pic>
        <p:nvPicPr>
          <p:cNvPr id="19" name="图片 3" descr="beb901798f8968b689d1d0913a7e3e4"/>
          <p:cNvPicPr>
            <a:picLocks noChangeAspect="1"/>
          </p:cNvPicPr>
          <p:nvPr/>
        </p:nvPicPr>
        <p:blipFill>
          <a:blip r:embed="rId4"/>
          <a:stretch>
            <a:fillRect/>
          </a:stretch>
        </p:blipFill>
        <p:spPr>
          <a:xfrm>
            <a:off x="1152525" y="4297045"/>
            <a:ext cx="1667510" cy="1111250"/>
          </a:xfrm>
          <a:prstGeom prst="cloud">
            <a:avLst/>
          </a:prstGeom>
        </p:spPr>
      </p:pic>
      <p:pic>
        <p:nvPicPr>
          <p:cNvPr id="20" name="图片 2" descr="2"/>
          <p:cNvPicPr>
            <a:picLocks noChangeAspect="1"/>
          </p:cNvPicPr>
          <p:nvPr/>
        </p:nvPicPr>
        <p:blipFill>
          <a:blip r:embed="rId5"/>
          <a:stretch>
            <a:fillRect/>
          </a:stretch>
        </p:blipFill>
        <p:spPr>
          <a:xfrm>
            <a:off x="5022850" y="3192780"/>
            <a:ext cx="1412240" cy="1059180"/>
          </a:xfrm>
          <a:prstGeom prst="star6">
            <a:avLst/>
          </a:prstGeom>
        </p:spPr>
      </p:pic>
      <p:pic>
        <p:nvPicPr>
          <p:cNvPr id="24" name="图片 1" descr="3"/>
          <p:cNvPicPr>
            <a:picLocks noChangeAspect="1"/>
          </p:cNvPicPr>
          <p:nvPr/>
        </p:nvPicPr>
        <p:blipFill>
          <a:blip r:embed="rId6"/>
          <a:stretch>
            <a:fillRect/>
          </a:stretch>
        </p:blipFill>
        <p:spPr>
          <a:xfrm>
            <a:off x="4349115" y="8815070"/>
            <a:ext cx="1430655" cy="996950"/>
          </a:xfrm>
          <a:prstGeom prst="flowChartOnlineStorage">
            <a:avLst/>
          </a:prstGeom>
        </p:spPr>
      </p:pic>
      <p:pic>
        <p:nvPicPr>
          <p:cNvPr id="27" name="图片 3" descr="1"/>
          <p:cNvPicPr>
            <a:picLocks noChangeAspect="1"/>
          </p:cNvPicPr>
          <p:nvPr/>
        </p:nvPicPr>
        <p:blipFill>
          <a:blip r:embed="rId7"/>
          <a:stretch>
            <a:fillRect/>
          </a:stretch>
        </p:blipFill>
        <p:spPr>
          <a:xfrm>
            <a:off x="6136640" y="8815705"/>
            <a:ext cx="1391285" cy="996315"/>
          </a:xfrm>
          <a:prstGeom prst="flowChartOnlineStorage">
            <a:avLst/>
          </a:prstGeom>
        </p:spPr>
      </p:pic>
      <p:pic>
        <p:nvPicPr>
          <p:cNvPr id="2" name="图片 1" descr="e29d4275ae374dca9b6ad86c6104175"/>
          <p:cNvPicPr>
            <a:picLocks noChangeAspect="1"/>
          </p:cNvPicPr>
          <p:nvPr/>
        </p:nvPicPr>
        <p:blipFill>
          <a:blip r:embed="rId8"/>
          <a:stretch>
            <a:fillRect/>
          </a:stretch>
        </p:blipFill>
        <p:spPr>
          <a:xfrm>
            <a:off x="8136255" y="5154295"/>
            <a:ext cx="1892300" cy="1419225"/>
          </a:xfrm>
          <a:prstGeom prst="round2DiagRect">
            <a:avLst/>
          </a:prstGeom>
        </p:spPr>
      </p:pic>
      <p:pic>
        <p:nvPicPr>
          <p:cNvPr id="4" name="图片 2" descr="b94f809d89abc106e594b2e7f8855e6"/>
          <p:cNvPicPr>
            <a:picLocks noChangeAspect="1"/>
          </p:cNvPicPr>
          <p:nvPr/>
        </p:nvPicPr>
        <p:blipFill>
          <a:blip r:embed="rId9"/>
          <a:stretch>
            <a:fillRect/>
          </a:stretch>
        </p:blipFill>
        <p:spPr>
          <a:xfrm>
            <a:off x="10351135" y="5153660"/>
            <a:ext cx="1701800" cy="1419860"/>
          </a:xfrm>
          <a:prstGeom prst="heart">
            <a:avLst/>
          </a:prstGeom>
        </p:spPr>
      </p:pic>
      <p:pic>
        <p:nvPicPr>
          <p:cNvPr id="5" name="图片 3" descr="b769b990461a9743c2be8f4340357c7"/>
          <p:cNvPicPr>
            <a:picLocks noChangeAspect="1"/>
          </p:cNvPicPr>
          <p:nvPr/>
        </p:nvPicPr>
        <p:blipFill>
          <a:blip r:embed="rId10"/>
          <a:stretch>
            <a:fillRect/>
          </a:stretch>
        </p:blipFill>
        <p:spPr>
          <a:xfrm>
            <a:off x="12527915" y="5154295"/>
            <a:ext cx="1859280" cy="1419225"/>
          </a:xfrm>
          <a:prstGeom prst="round2DiagRect">
            <a:avLst/>
          </a:prstGeom>
        </p:spPr>
      </p:pic>
      <p:pic>
        <p:nvPicPr>
          <p:cNvPr id="3" name="图片 2" descr="627fab12c995dc628daf27812ecc74e"/>
          <p:cNvPicPr>
            <a:picLocks noChangeAspect="1"/>
          </p:cNvPicPr>
          <p:nvPr/>
        </p:nvPicPr>
        <p:blipFill>
          <a:blip r:embed="rId11"/>
          <a:stretch>
            <a:fillRect/>
          </a:stretch>
        </p:blipFill>
        <p:spPr>
          <a:xfrm>
            <a:off x="8999855" y="9117330"/>
            <a:ext cx="1249045" cy="714375"/>
          </a:xfrm>
          <a:prstGeom prst="rect">
            <a:avLst/>
          </a:prstGeom>
        </p:spPr>
      </p:pic>
      <p:pic>
        <p:nvPicPr>
          <p:cNvPr id="6" name="图片 5" descr="912d621d876cfd189cbe3ba3e1d4b8c"/>
          <p:cNvPicPr>
            <a:picLocks noChangeAspect="1"/>
          </p:cNvPicPr>
          <p:nvPr/>
        </p:nvPicPr>
        <p:blipFill>
          <a:blip r:embed="rId12"/>
          <a:stretch>
            <a:fillRect/>
          </a:stretch>
        </p:blipFill>
        <p:spPr>
          <a:xfrm>
            <a:off x="10727690" y="9117965"/>
            <a:ext cx="1404620" cy="694055"/>
          </a:xfrm>
          <a:prstGeom prst="plaque">
            <a:avLst/>
          </a:prstGeom>
        </p:spPr>
      </p:pic>
      <p:pic>
        <p:nvPicPr>
          <p:cNvPr id="7" name="图片 6" descr="228ae7cf12f1476381931f82a0969e1"/>
          <p:cNvPicPr>
            <a:picLocks noChangeAspect="1"/>
          </p:cNvPicPr>
          <p:nvPr/>
        </p:nvPicPr>
        <p:blipFill>
          <a:blip r:embed="rId13"/>
          <a:stretch>
            <a:fillRect/>
          </a:stretch>
        </p:blipFill>
        <p:spPr>
          <a:xfrm>
            <a:off x="12857480" y="9117965"/>
            <a:ext cx="1200150" cy="694055"/>
          </a:xfrm>
          <a:prstGeom prst="rect">
            <a:avLst/>
          </a:prstGeom>
        </p:spPr>
      </p:pic>
    </p:spTree>
    <p:custDataLst>
      <p:tags r:id="rId14"/>
    </p:custDataLst>
  </p:cSld>
  <p:clrMapOvr>
    <a:masterClrMapping/>
  </p:clrMapOvr>
  <p:transition>
    <p:sndAc>
      <p:stSnd>
        <p:snd r:embed="rId15" name="suction.wav"/>
      </p:stSnd>
    </p:sndAc>
  </p:transition>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176"/>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176"/>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176"/>
  <p:tag name="KSO_WM_TEMPLATE_MASTER_TYPE" val="0"/>
  <p:tag name="KSO_WM_TEMPLATE_COLOR_TYPE" val="1"/>
  <p:tag name="KSO_WM_UNIT_SHOW_EDIT_AREA_INDICATION" val="1"/>
</p:tagLst>
</file>

<file path=ppt/tags/tag63.xml><?xml version="1.0" encoding="utf-8"?>
<p:tagLst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Lst>
</file>

<file path=ppt/tags/tag64.xml><?xml version="1.0" encoding="utf-8"?>
<p:tagLst xmlns:p="http://schemas.openxmlformats.org/presentationml/2006/main">
  <p:tag name="KSO_WM_SLIDE_ID" val="custom20205176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176"/>
  <p:tag name="KSO_WM_SLIDE_LAYOUT" val="a_b"/>
  <p:tag name="KSO_WM_SLIDE_LAYOUT_CNT" val="1_1"/>
  <p:tag name="KSO_WM_UNIT_SHOW_EDIT_AREA_INDICATION" val="1"/>
  <p:tag name="KSO_WM_TEMPLATE_THUMBS_INDEX" val="1、4、7、12、13、14、15、16、17、18、20、24、25、28、33、36、40、43、44"/>
</p:tagLst>
</file>

<file path=ppt/tags/tag65.xml><?xml version="1.0" encoding="utf-8"?>
<p:tagLst xmlns:p="http://schemas.openxmlformats.org/presentationml/2006/main">
  <p:tag name="COMMONDATA" val="eyJoZGlkIjoiMDFlNTYxNTQyZDI3OTMxMDg4ODAzMmU3YTNhZjdlMmYifQ=="/>
</p:tagLst>
</file>

<file path=ppt/theme/theme1.xml><?xml version="1.0" encoding="utf-8"?>
<a:theme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3757</Words>
  <Application>WPS 演示</Application>
  <PresentationFormat>宽屏</PresentationFormat>
  <Paragraphs>250</Paragraphs>
  <Slides>2</Slides>
  <Notes>4</Notes>
  <HiddenSlides>0</HiddenSlides>
  <MMClips>0</MMClips>
  <ScaleCrop>false</ScaleCrop>
  <HeadingPairs>
    <vt:vector size="8" baseType="variant">
      <vt:variant>
        <vt:lpstr>已用的字体</vt:lpstr>
      </vt:variant>
      <vt:variant>
        <vt:i4>11</vt:i4>
      </vt:variant>
      <vt:variant>
        <vt:lpstr>主题</vt:lpstr>
      </vt:variant>
      <vt:variant>
        <vt:i4>1</vt:i4>
      </vt:variant>
      <vt:variant>
        <vt:lpstr>嵌入 OLE 服务器</vt:lpstr>
      </vt:variant>
      <vt:variant>
        <vt:i4>1</vt:i4>
      </vt:variant>
      <vt:variant>
        <vt:lpstr>幻灯片标题</vt:lpstr>
      </vt:variant>
      <vt:variant>
        <vt:i4>2</vt:i4>
      </vt:variant>
    </vt:vector>
  </HeadingPairs>
  <TitlesOfParts>
    <vt:vector size="15" baseType="lpstr">
      <vt:lpstr>Arial</vt:lpstr>
      <vt:lpstr>宋体</vt:lpstr>
      <vt:lpstr>Wingdings</vt:lpstr>
      <vt:lpstr>微软雅黑</vt:lpstr>
      <vt:lpstr>Wingdings</vt:lpstr>
      <vt:lpstr>方正粗黑宋简体</vt:lpstr>
      <vt:lpstr>迷你简蝶语</vt:lpstr>
      <vt:lpstr>楷体</vt:lpstr>
      <vt:lpstr>仿宋</vt:lpstr>
      <vt:lpstr>Arial Unicode MS</vt:lpstr>
      <vt:lpstr>Calibri</vt:lpstr>
      <vt:lpstr>Office 主题​​</vt:lpstr>
      <vt:lpstr>CorelDraw.Graphic.21</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张雪群</cp:lastModifiedBy>
  <cp:revision>324</cp:revision>
  <dcterms:created xsi:type="dcterms:W3CDTF">2019-06-19T02:08:00Z</dcterms:created>
  <dcterms:modified xsi:type="dcterms:W3CDTF">2022-06-16T03:03:55Z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2052-11.1.0.11744</vt:lpwstr>
  </property>
  <property fmtid="{D5CDD505-2E9C-101B-9397-08002B2CF9AE}" pid="3" name="KSOSaveFontToCloudKey">
    <vt:lpwstr>467792074_btnclosed</vt:lpwstr>
  </property>
  <property fmtid="{D5CDD505-2E9C-101B-9397-08002B2CF9AE}" pid="4" name="ICV">
    <vt:lpwstr>3BF2AD9D343142339409189675EB0099</vt:lpwstr>
  </property>
</Properties>
</file>